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104"/>
  </p:notesMasterIdLst>
  <p:handoutMasterIdLst>
    <p:handoutMasterId r:id="rId105"/>
  </p:handoutMasterIdLst>
  <p:sldIdLst>
    <p:sldId id="606" r:id="rId2"/>
    <p:sldId id="721" r:id="rId3"/>
    <p:sldId id="555" r:id="rId4"/>
    <p:sldId id="722" r:id="rId5"/>
    <p:sldId id="791" r:id="rId6"/>
    <p:sldId id="724" r:id="rId7"/>
    <p:sldId id="792" r:id="rId8"/>
    <p:sldId id="726" r:id="rId9"/>
    <p:sldId id="1809" r:id="rId10"/>
    <p:sldId id="1810" r:id="rId11"/>
    <p:sldId id="814" r:id="rId12"/>
    <p:sldId id="651" r:id="rId13"/>
    <p:sldId id="697" r:id="rId14"/>
    <p:sldId id="822" r:id="rId15"/>
    <p:sldId id="826" r:id="rId16"/>
    <p:sldId id="819" r:id="rId17"/>
    <p:sldId id="659" r:id="rId18"/>
    <p:sldId id="660" r:id="rId19"/>
    <p:sldId id="770" r:id="rId20"/>
    <p:sldId id="787" r:id="rId21"/>
    <p:sldId id="773" r:id="rId22"/>
    <p:sldId id="803" r:id="rId23"/>
    <p:sldId id="662" r:id="rId24"/>
    <p:sldId id="820" r:id="rId25"/>
    <p:sldId id="665" r:id="rId26"/>
    <p:sldId id="825" r:id="rId27"/>
    <p:sldId id="666" r:id="rId28"/>
    <p:sldId id="684" r:id="rId29"/>
    <p:sldId id="1808" r:id="rId30"/>
    <p:sldId id="668" r:id="rId31"/>
    <p:sldId id="685" r:id="rId32"/>
    <p:sldId id="671" r:id="rId33"/>
    <p:sldId id="788" r:id="rId34"/>
    <p:sldId id="670" r:id="rId35"/>
    <p:sldId id="797" r:id="rId36"/>
    <p:sldId id="663" r:id="rId37"/>
    <p:sldId id="821" r:id="rId38"/>
    <p:sldId id="776" r:id="rId39"/>
    <p:sldId id="674" r:id="rId40"/>
    <p:sldId id="675" r:id="rId41"/>
    <p:sldId id="1806" r:id="rId42"/>
    <p:sldId id="1805" r:id="rId43"/>
    <p:sldId id="676" r:id="rId44"/>
    <p:sldId id="677" r:id="rId45"/>
    <p:sldId id="1807" r:id="rId46"/>
    <p:sldId id="678" r:id="rId47"/>
    <p:sldId id="823" r:id="rId48"/>
    <p:sldId id="679" r:id="rId49"/>
    <p:sldId id="680" r:id="rId50"/>
    <p:sldId id="681" r:id="rId51"/>
    <p:sldId id="682" r:id="rId52"/>
    <p:sldId id="683" r:id="rId53"/>
    <p:sldId id="763" r:id="rId54"/>
    <p:sldId id="812" r:id="rId55"/>
    <p:sldId id="818" r:id="rId56"/>
    <p:sldId id="772" r:id="rId57"/>
    <p:sldId id="774" r:id="rId58"/>
    <p:sldId id="655" r:id="rId59"/>
    <p:sldId id="654" r:id="rId60"/>
    <p:sldId id="686" r:id="rId61"/>
    <p:sldId id="687" r:id="rId62"/>
    <p:sldId id="728" r:id="rId63"/>
    <p:sldId id="688" r:id="rId64"/>
    <p:sldId id="815" r:id="rId65"/>
    <p:sldId id="689" r:id="rId66"/>
    <p:sldId id="690" r:id="rId67"/>
    <p:sldId id="732" r:id="rId68"/>
    <p:sldId id="733" r:id="rId69"/>
    <p:sldId id="734" r:id="rId70"/>
    <p:sldId id="691" r:id="rId71"/>
    <p:sldId id="692" r:id="rId72"/>
    <p:sldId id="693" r:id="rId73"/>
    <p:sldId id="1799" r:id="rId74"/>
    <p:sldId id="1800" r:id="rId75"/>
    <p:sldId id="1801" r:id="rId76"/>
    <p:sldId id="1802" r:id="rId77"/>
    <p:sldId id="1803" r:id="rId78"/>
    <p:sldId id="1804" r:id="rId79"/>
    <p:sldId id="735" r:id="rId80"/>
    <p:sldId id="736" r:id="rId81"/>
    <p:sldId id="737" r:id="rId82"/>
    <p:sldId id="816" r:id="rId83"/>
    <p:sldId id="794" r:id="rId84"/>
    <p:sldId id="810" r:id="rId85"/>
    <p:sldId id="739" r:id="rId86"/>
    <p:sldId id="740" r:id="rId87"/>
    <p:sldId id="741" r:id="rId88"/>
    <p:sldId id="742" r:id="rId89"/>
    <p:sldId id="743" r:id="rId90"/>
    <p:sldId id="744" r:id="rId91"/>
    <p:sldId id="746" r:id="rId92"/>
    <p:sldId id="747" r:id="rId93"/>
    <p:sldId id="748" r:id="rId94"/>
    <p:sldId id="749" r:id="rId95"/>
    <p:sldId id="750" r:id="rId96"/>
    <p:sldId id="751" r:id="rId97"/>
    <p:sldId id="435" r:id="rId98"/>
    <p:sldId id="752" r:id="rId99"/>
    <p:sldId id="802" r:id="rId100"/>
    <p:sldId id="824" r:id="rId101"/>
    <p:sldId id="759" r:id="rId102"/>
    <p:sldId id="760" r:id="rId103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4D5"/>
    <a:srgbClr val="F8F8F8"/>
    <a:srgbClr val="FDEEE1"/>
    <a:srgbClr val="FEF7F0"/>
    <a:srgbClr val="EBF1DE"/>
    <a:srgbClr val="F7ECE7"/>
    <a:srgbClr val="E9EDF4"/>
    <a:srgbClr val="DCE6F2"/>
    <a:srgbClr val="CC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3834" autoAdjust="0"/>
  </p:normalViewPr>
  <p:slideViewPr>
    <p:cSldViewPr>
      <p:cViewPr varScale="1">
        <p:scale>
          <a:sx n="68" d="100"/>
          <a:sy n="68" d="100"/>
        </p:scale>
        <p:origin x="114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68"/>
    </p:cViewPr>
  </p:sorterViewPr>
  <p:notesViewPr>
    <p:cSldViewPr>
      <p:cViewPr varScale="1">
        <p:scale>
          <a:sx n="50" d="100"/>
          <a:sy n="50" d="100"/>
        </p:scale>
        <p:origin x="-2982" y="-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9/2/quickstyle/3d8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A768982-5A09-4A22-8937-86FF478FBB5F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000" b="1" dirty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000"/>
            </a:lnSpc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18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日報到及放棄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en-US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佔五專各校科組核定招生名額</a:t>
          </a:r>
          <a:r>
            <a:rPr lang="en-US" altLang="zh-TW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50%-100%</a:t>
          </a:r>
          <a:r>
            <a:rPr lang="zh-TW" altLang="en-US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，強烈建議要報名</a:t>
          </a:r>
          <a:endParaRPr lang="zh-TW" altLang="en-US" sz="1800" b="1" u="sng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714F7DE5-9C32-4E16-9544-31DB1AD0B80C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6-11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日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志願選填</a:t>
          </a:r>
        </a:p>
      </dgm:t>
    </dgm:pt>
    <dgm:pt modelId="{3BF12CC0-5755-4E44-9019-983671CEBD0E}" type="parTrans" cxnId="{BCF1A7FC-E78B-47C4-978F-8D11C5EE373E}">
      <dgm:prSet/>
      <dgm:spPr/>
      <dgm:t>
        <a:bodyPr/>
        <a:lstStyle/>
        <a:p>
          <a:endParaRPr lang="zh-TW" altLang="en-US"/>
        </a:p>
      </dgm:t>
    </dgm:pt>
    <dgm:pt modelId="{A00084D2-4BF9-4A2C-B01D-06AEA5FB0919}" type="sibTrans" cxnId="{BCF1A7FC-E78B-47C4-978F-8D11C5EE373E}">
      <dgm:prSet/>
      <dgm:spPr/>
      <dgm:t>
        <a:bodyPr/>
        <a:lstStyle/>
        <a:p>
          <a:endParaRPr lang="zh-TW" altLang="en-US"/>
        </a:p>
      </dgm:t>
    </dgm:pt>
    <dgm:pt modelId="{1BD24FF1-A993-4CBB-B9C4-30BE2588A49F}">
      <dgm:prSet phldrT="[文字]" custT="1"/>
      <dgm:spPr/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zh-TW" sz="1800" b="1" i="0" dirty="0">
              <a:latin typeface="微軟正黑體" pitchFamily="34" charset="-120"/>
              <a:ea typeface="微軟正黑體" pitchFamily="34" charset="-120"/>
            </a:rPr>
            <a:t>採網路選填志願，不限地區、學校、科組，</a:t>
          </a:r>
          <a:r>
            <a:rPr lang="zh-TW" altLang="en-US" sz="1800" b="1" i="0" dirty="0">
              <a:latin typeface="微軟正黑體" pitchFamily="34" charset="-120"/>
              <a:ea typeface="微軟正黑體" pitchFamily="34" charset="-120"/>
            </a:rPr>
            <a:t>最多填</a:t>
          </a:r>
          <a:r>
            <a:rPr lang="en-US" altLang="zh-TW" sz="1800" b="1" i="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zh-TW" sz="1800" b="1" i="0" dirty="0">
              <a:latin typeface="微軟正黑體" pitchFamily="34" charset="-120"/>
              <a:ea typeface="微軟正黑體" pitchFamily="34" charset="-120"/>
            </a:rPr>
            <a:t>個志願</a:t>
          </a:r>
          <a:endParaRPr lang="zh-TW" altLang="en-US" sz="1800" b="1" u="sng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FA6A2EE-F199-4FD7-9C3C-A6689712F241}" type="parTrans" cxnId="{081DBD7E-A0D7-4336-B81C-96B3BFF6E70C}">
      <dgm:prSet/>
      <dgm:spPr/>
      <dgm:t>
        <a:bodyPr/>
        <a:lstStyle/>
        <a:p>
          <a:endParaRPr lang="zh-TW" altLang="en-US"/>
        </a:p>
      </dgm:t>
    </dgm:pt>
    <dgm:pt modelId="{6E37DFEC-659E-4C95-8183-4EA81575943F}" type="sibTrans" cxnId="{081DBD7E-A0D7-4336-B81C-96B3BFF6E70C}">
      <dgm:prSet/>
      <dgm:spPr/>
      <dgm:t>
        <a:bodyPr/>
        <a:lstStyle/>
        <a:p>
          <a:endParaRPr lang="zh-TW" altLang="en-US"/>
        </a:p>
      </dgm:t>
    </dgm:pt>
    <dgm:pt modelId="{D964AE60-2056-4CF3-9223-33CFC6E1286D}">
      <dgm:prSet phldrT="[文字]" custT="1"/>
      <dgm:spPr/>
      <dgm:t>
        <a:bodyPr/>
        <a:lstStyle/>
        <a:p>
          <a:pPr>
            <a:lnSpc>
              <a:spcPts val="3000"/>
            </a:lnSpc>
          </a:pP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全國一區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不分區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、應屆畢業生採集體報名或個別網路報名，非應屆畢業生採個別網路報名</a:t>
          </a:r>
        </a:p>
      </dgm:t>
    </dgm:pt>
    <dgm:pt modelId="{C7764A62-64CD-4901-9988-164F6F0321CE}" type="sibTrans" cxnId="{5D7E02BF-E809-4E27-9A0F-6434BB12951E}">
      <dgm:prSet/>
      <dgm:spPr/>
      <dgm:t>
        <a:bodyPr/>
        <a:lstStyle/>
        <a:p>
          <a:endParaRPr lang="zh-TW" altLang="en-US"/>
        </a:p>
      </dgm:t>
    </dgm:pt>
    <dgm:pt modelId="{5918EB36-787B-4F9C-AA86-987FDD10914B}" type="parTrans" cxnId="{5D7E02BF-E809-4E27-9A0F-6434BB12951E}">
      <dgm:prSet/>
      <dgm:spPr/>
      <dgm:t>
        <a:bodyPr/>
        <a:lstStyle/>
        <a:p>
          <a:endParaRPr lang="zh-TW" altLang="en-US"/>
        </a:p>
      </dgm:t>
    </dgm:pt>
    <dgm:pt modelId="{8922A49D-31C9-4ADB-9FE6-DF8F9776D4F0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護理科及國立五專採計國中教育會考成績</a:t>
          </a:r>
        </a:p>
      </dgm:t>
    </dgm:pt>
    <dgm:pt modelId="{DC2DE95A-AEE6-4D98-9B0B-87518B5C4829}" type="sibTrans" cxnId="{C752EBE4-79BC-43D5-B59D-94F49217A886}">
      <dgm:prSet/>
      <dgm:spPr/>
      <dgm:t>
        <a:bodyPr/>
        <a:lstStyle/>
        <a:p>
          <a:endParaRPr lang="zh-TW" altLang="en-US"/>
        </a:p>
      </dgm:t>
    </dgm:pt>
    <dgm:pt modelId="{670E2EB7-2725-4C5F-92BF-FCC02EE20D48}" type="parTrans" cxnId="{C752EBE4-79BC-43D5-B59D-94F49217A886}">
      <dgm:prSet/>
      <dgm:spPr/>
      <dgm:t>
        <a:bodyPr/>
        <a:lstStyle/>
        <a:p>
          <a:endParaRPr lang="zh-TW" altLang="en-US"/>
        </a:p>
      </dgm:t>
    </dgm:pt>
    <dgm:pt modelId="{58A6624F-E77B-4245-A3A4-C07417AE5CB6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私立五專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護理科除外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由各校決定是否採計國中教育會考成績</a:t>
          </a:r>
        </a:p>
      </dgm:t>
    </dgm:pt>
    <dgm:pt modelId="{657C2758-8946-4DBF-83F3-ABC9197655C5}" type="sibTrans" cxnId="{1BEDBF9A-5360-4FEE-9D4C-D0DC74308C1E}">
      <dgm:prSet/>
      <dgm:spPr/>
      <dgm:t>
        <a:bodyPr/>
        <a:lstStyle/>
        <a:p>
          <a:endParaRPr lang="zh-TW" altLang="en-US"/>
        </a:p>
      </dgm:t>
    </dgm:pt>
    <dgm:pt modelId="{1703C2CF-46DC-4E5A-A9AD-8B65FE65E121}" type="parTrans" cxnId="{1BEDBF9A-5360-4FEE-9D4C-D0DC74308C1E}">
      <dgm:prSet/>
      <dgm:spPr/>
      <dgm:t>
        <a:bodyPr/>
        <a:lstStyle/>
        <a:p>
          <a:endParaRPr lang="zh-TW" altLang="en-US"/>
        </a:p>
      </dgm:t>
    </dgm:pt>
    <dgm:pt modelId="{4483A3E2-F13A-42D4-B364-86A021300ED2}">
      <dgm:prSet custT="1"/>
      <dgm:spPr/>
      <dgm:t>
        <a:bodyPr/>
        <a:lstStyle/>
        <a:p>
          <a:pPr>
            <a:buClrTx/>
            <a:buSzTx/>
            <a:buFont typeface="Arial" pitchFamily="34" charset="0"/>
            <a:buChar char="•"/>
          </a:pPr>
          <a:r>
            <a:rPr lang="zh-TW" altLang="en-US" sz="1800" b="1" dirty="0"/>
            <a:t>承辦單位：技專校院招生委員會聯合會</a:t>
          </a:r>
          <a:br>
            <a:rPr lang="en-US" altLang="zh-TW" sz="1800" b="1" u="none" dirty="0">
              <a:effectLst/>
            </a:rPr>
          </a:br>
          <a:r>
            <a:rPr lang="en-US" altLang="zh-TW" sz="1800" b="1" u="none" dirty="0">
              <a:effectLst/>
            </a:rPr>
            <a:t>https://www.jctv.ntut.edu.tw/nenter5/</a:t>
          </a:r>
          <a:endParaRPr lang="zh-TW" altLang="en-US" sz="18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79E111C-8E76-4E19-BADC-56DF206F987C}" type="parTrans" cxnId="{38F02EE4-56A2-4A5C-A609-C87529F210E2}">
      <dgm:prSet/>
      <dgm:spPr/>
      <dgm:t>
        <a:bodyPr/>
        <a:lstStyle/>
        <a:p>
          <a:endParaRPr lang="zh-TW" altLang="en-US"/>
        </a:p>
      </dgm:t>
    </dgm:pt>
    <dgm:pt modelId="{C75EA1C1-FA5B-4C69-93F0-9FCF0F76764C}" type="sibTrans" cxnId="{38F02EE4-56A2-4A5C-A609-C87529F210E2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137329" custLinFactNeighborX="-226" custLinFactNeighborY="-3148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169584" custLinFactNeighborX="-142" custLinFactNeighborY="-198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54047" custLinFactNeighborX="161" custLinFactNeighborY="-2737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1528" custScaleY="60107" custLinFactNeighborX="1571" custLinFactNeighborY="-2508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60427" custLinFactNeighborX="-35" custLinFactNeighborY="562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72082">
        <dgm:presLayoutVars>
          <dgm:bulletEnabled val="1"/>
        </dgm:presLayoutVars>
      </dgm:prSet>
      <dgm:spPr/>
    </dgm:pt>
  </dgm:ptLst>
  <dgm:cxnLst>
    <dgm:cxn modelId="{C816B01F-FEC9-4555-9D5D-CE5BF203999B}" type="presOf" srcId="{58A6624F-E77B-4245-A3A4-C07417AE5CB6}" destId="{DA0DB5C3-75BA-45A0-BE5A-7A3C9AD81C53}" srcOrd="0" destOrd="2" presId="urn:microsoft.com/office/officeart/2005/8/layout/vList5"/>
    <dgm:cxn modelId="{A1989822-76F1-4E00-BEF8-2900B6F9B973}" type="presOf" srcId="{72B92933-CBF6-4146-9798-0FB60522B370}" destId="{0874A851-733E-4C68-A5B9-C63601CD053F}" srcOrd="0" destOrd="0" presId="urn:microsoft.com/office/officeart/2005/8/layout/vList5"/>
    <dgm:cxn modelId="{68FDE930-DD2C-4801-86F1-3D29C25739BC}" type="presOf" srcId="{7351BC8C-A3C1-4E78-8314-1F72D6654368}" destId="{45C3AC1C-7C86-42B1-8C46-D477007DFCA5}" srcOrd="0" destOrd="2" presId="urn:microsoft.com/office/officeart/2005/8/layout/vList5"/>
    <dgm:cxn modelId="{292F3D3C-EAF0-442A-93E1-409FB967C76F}" srcId="{9B7ADE11-BE18-4708-9D56-1476D1E125B4}" destId="{7351BC8C-A3C1-4E78-8314-1F72D6654368}" srcOrd="2" destOrd="0" parTransId="{E52F74C6-EED6-4D60-98C9-7BC42BA3306B}" sibTransId="{E6070F69-9EB7-445F-84F1-F7634AD49B5A}"/>
    <dgm:cxn modelId="{8FE0EA44-24C7-4006-8A0A-D3819C0ABE0A}" type="presOf" srcId="{DBC284DB-1BC1-4EAE-B210-C4AB8EFB17FD}" destId="{612C8EBA-AECD-4375-B086-FF608DEEDB88}" srcOrd="0" destOrd="0" presId="urn:microsoft.com/office/officeart/2005/8/layout/vList5"/>
    <dgm:cxn modelId="{4081E96A-8072-4DB8-82BE-9239619A9B44}" type="presOf" srcId="{8E109CDF-101F-4367-91E8-A8714F11C9EE}" destId="{B75A1A8B-6EE8-453C-BFBA-D7747B2A219D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ABE80572-039C-46D5-86CA-3D08CF0FF28C}" type="presOf" srcId="{7D18848D-7E34-4455-B8D2-DBB35D905EF0}" destId="{45C3AC1C-7C86-42B1-8C46-D477007DFCA5}" srcOrd="0" destOrd="0" presId="urn:microsoft.com/office/officeart/2005/8/layout/vList5"/>
    <dgm:cxn modelId="{8AD59B79-53D9-4ED0-80C6-03EC97CC0F59}" type="presOf" srcId="{D615E62D-AAB6-41B3-AC23-66D407BB2CE6}" destId="{ECD53BAB-D8FE-446E-B57F-FCEDCC00A9E9}" srcOrd="0" destOrd="0" presId="urn:microsoft.com/office/officeart/2005/8/layout/vList5"/>
    <dgm:cxn modelId="{081DBD7E-A0D7-4336-B81C-96B3BFF6E70C}" srcId="{DBC284DB-1BC1-4EAE-B210-C4AB8EFB17FD}" destId="{1BD24FF1-A993-4CBB-B9C4-30BE2588A49F}" srcOrd="1" destOrd="0" parTransId="{7FA6A2EE-F199-4FD7-9C3C-A6689712F241}" sibTransId="{6E37DFEC-659E-4C95-8183-4EA81575943F}"/>
    <dgm:cxn modelId="{B2F11B83-5CA3-4F95-A2E0-99AC311FD20A}" type="presOf" srcId="{4483A3E2-F13A-42D4-B364-86A021300ED2}" destId="{DA0DB5C3-75BA-45A0-BE5A-7A3C9AD81C53}" srcOrd="0" destOrd="3" presId="urn:microsoft.com/office/officeart/2005/8/layout/vList5"/>
    <dgm:cxn modelId="{1BEDBF9A-5360-4FEE-9D4C-D0DC74308C1E}" srcId="{D615E62D-AAB6-41B3-AC23-66D407BB2CE6}" destId="{58A6624F-E77B-4245-A3A4-C07417AE5CB6}" srcOrd="2" destOrd="0" parTransId="{1703C2CF-46DC-4E5A-A9AD-8B65FE65E121}" sibTransId="{657C2758-8946-4DBF-83F3-ABC9197655C5}"/>
    <dgm:cxn modelId="{DFEC8E9E-CED7-4106-84C8-BAA16110A1E4}" type="presOf" srcId="{1BD24FF1-A993-4CBB-B9C4-30BE2588A49F}" destId="{0874A851-733E-4C68-A5B9-C63601CD053F}" srcOrd="0" destOrd="1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743CE6A0-F3D1-444C-8031-0B11D1949916}" type="presOf" srcId="{714F7DE5-9C32-4E16-9544-31DB1AD0B80C}" destId="{45C3AC1C-7C86-42B1-8C46-D477007DFCA5}" srcOrd="0" destOrd="1" presId="urn:microsoft.com/office/officeart/2005/8/layout/vList5"/>
    <dgm:cxn modelId="{685842A1-BEC6-4384-9275-40AEF3019D08}" type="presOf" srcId="{D964AE60-2056-4CF3-9223-33CFC6E1286D}" destId="{DA0DB5C3-75BA-45A0-BE5A-7A3C9AD81C53}" srcOrd="0" destOrd="0" presId="urn:microsoft.com/office/officeart/2005/8/layout/vList5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5D7E02BF-E809-4E27-9A0F-6434BB12951E}" srcId="{D615E62D-AAB6-41B3-AC23-66D407BB2CE6}" destId="{D964AE60-2056-4CF3-9223-33CFC6E1286D}" srcOrd="0" destOrd="0" parTransId="{5918EB36-787B-4F9C-AA86-987FDD10914B}" sibTransId="{C7764A62-64CD-4901-9988-164F6F0321CE}"/>
    <dgm:cxn modelId="{6D6C1AC3-01E3-409F-90FE-ADF127F61316}" type="presOf" srcId="{8922A49D-31C9-4ADB-9FE6-DF8F9776D4F0}" destId="{DA0DB5C3-75BA-45A0-BE5A-7A3C9AD81C53}" srcOrd="0" destOrd="1" presId="urn:microsoft.com/office/officeart/2005/8/layout/vList5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38F02EE4-56A2-4A5C-A609-C87529F210E2}" srcId="{D615E62D-AAB6-41B3-AC23-66D407BB2CE6}" destId="{4483A3E2-F13A-42D4-B364-86A021300ED2}" srcOrd="3" destOrd="0" parTransId="{F79E111C-8E76-4E19-BADC-56DF206F987C}" sibTransId="{C75EA1C1-FA5B-4C69-93F0-9FCF0F76764C}"/>
    <dgm:cxn modelId="{C752EBE4-79BC-43D5-B59D-94F49217A886}" srcId="{D615E62D-AAB6-41B3-AC23-66D407BB2CE6}" destId="{8922A49D-31C9-4ADB-9FE6-DF8F9776D4F0}" srcOrd="1" destOrd="0" parTransId="{670E2EB7-2725-4C5F-92BF-FCC02EE20D48}" sibTransId="{DC2DE95A-AEE6-4D98-9B0B-87518B5C4829}"/>
    <dgm:cxn modelId="{8457ACEA-6474-45BF-B971-999E0099114B}" type="presOf" srcId="{9B7ADE11-BE18-4708-9D56-1476D1E125B4}" destId="{95F09A83-74EB-4EC8-AD6D-6E463ED96453}" srcOrd="0" destOrd="0" presId="urn:microsoft.com/office/officeart/2005/8/layout/vList5"/>
    <dgm:cxn modelId="{BCF1A7FC-E78B-47C4-978F-8D11C5EE373E}" srcId="{9B7ADE11-BE18-4708-9D56-1476D1E125B4}" destId="{714F7DE5-9C32-4E16-9544-31DB1AD0B80C}" srcOrd="1" destOrd="0" parTransId="{3BF12CC0-5755-4E44-9019-983671CEBD0E}" sibTransId="{A00084D2-4BF9-4A2C-B01D-06AEA5FB0919}"/>
    <dgm:cxn modelId="{25A984EC-5437-4EAD-9DDB-E63A6C0FD62B}" type="presParOf" srcId="{B75A1A8B-6EE8-453C-BFBA-D7747B2A219D}" destId="{D08A507D-EA09-48A4-A2E9-D55957FF054D}" srcOrd="0" destOrd="0" presId="urn:microsoft.com/office/officeart/2005/8/layout/vList5"/>
    <dgm:cxn modelId="{7A65AECB-7228-4994-B8A7-F68C7B2D7C8B}" type="presParOf" srcId="{D08A507D-EA09-48A4-A2E9-D55957FF054D}" destId="{ECD53BAB-D8FE-446E-B57F-FCEDCC00A9E9}" srcOrd="0" destOrd="0" presId="urn:microsoft.com/office/officeart/2005/8/layout/vList5"/>
    <dgm:cxn modelId="{35BAF6AE-3233-4392-BACF-350FFD14AFE5}" type="presParOf" srcId="{D08A507D-EA09-48A4-A2E9-D55957FF054D}" destId="{DA0DB5C3-75BA-45A0-BE5A-7A3C9AD81C53}" srcOrd="1" destOrd="0" presId="urn:microsoft.com/office/officeart/2005/8/layout/vList5"/>
    <dgm:cxn modelId="{DA58BDBE-60C5-4C41-B595-BBAB7CA406C1}" type="presParOf" srcId="{B75A1A8B-6EE8-453C-BFBA-D7747B2A219D}" destId="{6547B971-CEEF-4D18-9293-3CC1A33D315C}" srcOrd="1" destOrd="0" presId="urn:microsoft.com/office/officeart/2005/8/layout/vList5"/>
    <dgm:cxn modelId="{0D032FC4-71C6-426E-89C0-308433456FBF}" type="presParOf" srcId="{B75A1A8B-6EE8-453C-BFBA-D7747B2A219D}" destId="{5E16C4BC-53C6-4039-B028-D95D8340BD0E}" srcOrd="2" destOrd="0" presId="urn:microsoft.com/office/officeart/2005/8/layout/vList5"/>
    <dgm:cxn modelId="{A8AB2270-A06D-4305-B457-9548EE807BFA}" type="presParOf" srcId="{5E16C4BC-53C6-4039-B028-D95D8340BD0E}" destId="{612C8EBA-AECD-4375-B086-FF608DEEDB88}" srcOrd="0" destOrd="0" presId="urn:microsoft.com/office/officeart/2005/8/layout/vList5"/>
    <dgm:cxn modelId="{954A4687-2581-4A30-9930-EB682DC62BA0}" type="presParOf" srcId="{5E16C4BC-53C6-4039-B028-D95D8340BD0E}" destId="{0874A851-733E-4C68-A5B9-C63601CD053F}" srcOrd="1" destOrd="0" presId="urn:microsoft.com/office/officeart/2005/8/layout/vList5"/>
    <dgm:cxn modelId="{6F6A3C86-CC3D-4539-BC40-B0F664B16139}" type="presParOf" srcId="{B75A1A8B-6EE8-453C-BFBA-D7747B2A219D}" destId="{899C19A8-1C37-4DB1-BF27-B66EA5C7D856}" srcOrd="3" destOrd="0" presId="urn:microsoft.com/office/officeart/2005/8/layout/vList5"/>
    <dgm:cxn modelId="{C643556F-6786-4898-B185-A644E953E831}" type="presParOf" srcId="{B75A1A8B-6EE8-453C-BFBA-D7747B2A219D}" destId="{ECFDFB4C-DAD1-4B55-941F-093619D741E8}" srcOrd="4" destOrd="0" presId="urn:microsoft.com/office/officeart/2005/8/layout/vList5"/>
    <dgm:cxn modelId="{4094A11E-1CF9-4BD0-8E84-837594A52FAC}" type="presParOf" srcId="{ECFDFB4C-DAD1-4B55-941F-093619D741E8}" destId="{95F09A83-74EB-4EC8-AD6D-6E463ED96453}" srcOrd="0" destOrd="0" presId="urn:microsoft.com/office/officeart/2005/8/layout/vList5"/>
    <dgm:cxn modelId="{DB9675DB-F24A-4413-97D7-CBF1F1D12964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34B7BF-364B-4D1C-A916-BF9C5A25A4DD}" type="doc">
      <dgm:prSet loTypeId="urn:microsoft.com/office/officeart/2005/8/layout/process4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D7485B8-C784-443C-B9B6-18B5DB4A750C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國中應屆或非應屆畢業生或具同等學力者</a:t>
          </a:r>
        </a:p>
      </dgm:t>
    </dgm:pt>
    <dgm:pt modelId="{9FF55370-15A6-4031-9B4B-75F7A5D881DA}" type="parTrans" cxnId="{75D831D9-BB7F-4F3F-A21A-0238CAE439C5}">
      <dgm:prSet/>
      <dgm:spPr/>
      <dgm:t>
        <a:bodyPr/>
        <a:lstStyle/>
        <a:p>
          <a:endParaRPr lang="zh-TW" altLang="en-US"/>
        </a:p>
      </dgm:t>
    </dgm:pt>
    <dgm:pt modelId="{2717E4F1-DF86-418C-8FDA-423A0BFCF3A8}" type="sibTrans" cxnId="{75D831D9-BB7F-4F3F-A21A-0238CAE439C5}">
      <dgm:prSet/>
      <dgm:spPr/>
      <dgm:t>
        <a:bodyPr/>
        <a:lstStyle/>
        <a:p>
          <a:endParaRPr lang="zh-TW" altLang="en-US"/>
        </a:p>
      </dgm:t>
    </dgm:pt>
    <dgm:pt modelId="{8B9E1006-D448-4693-BC16-3E928B04E9BB}">
      <dgm:prSet phldrT="[文字]" custT="1"/>
      <dgm:spPr/>
      <dgm:t>
        <a:bodyPr/>
        <a:lstStyle/>
        <a:p>
          <a:pPr marL="36000">
            <a:lnSpc>
              <a:spcPct val="85000"/>
            </a:lnSpc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pPr marL="36000">
            <a:lnSpc>
              <a:spcPct val="85000"/>
            </a:lnSpc>
            <a:spcAft>
              <a:spcPts val="0"/>
            </a:spcAft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20-28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6636105F-2083-4D05-AE08-F9503F7E5756}" type="parTrans" cxnId="{7251E59B-5CAA-4981-9E48-25FAF367EB79}">
      <dgm:prSet/>
      <dgm:spPr/>
      <dgm:t>
        <a:bodyPr/>
        <a:lstStyle/>
        <a:p>
          <a:endParaRPr lang="zh-TW" altLang="en-US"/>
        </a:p>
      </dgm:t>
    </dgm:pt>
    <dgm:pt modelId="{B1C2DF42-6700-4D1E-BE53-D57A7639B9F3}" type="sibTrans" cxnId="{7251E59B-5CAA-4981-9E48-25FAF367EB79}">
      <dgm:prSet/>
      <dgm:spPr/>
      <dgm:t>
        <a:bodyPr/>
        <a:lstStyle/>
        <a:p>
          <a:endParaRPr lang="zh-TW" altLang="en-US"/>
        </a:p>
      </dgm:t>
    </dgm:pt>
    <dgm:pt modelId="{25D20685-4556-4F35-9F8C-3E43FCF15B6F}">
      <dgm:prSet phldrT="[文字]" custT="1"/>
      <dgm:spPr/>
      <dgm:t>
        <a:bodyPr/>
        <a:lstStyle/>
        <a:p>
          <a:pPr marL="36000">
            <a:lnSpc>
              <a:spcPct val="85000"/>
            </a:lnSpc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現場登記分發報到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撕榜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36000">
            <a:lnSpc>
              <a:spcPct val="85000"/>
            </a:lnSpc>
            <a:spcAft>
              <a:spcPts val="0"/>
            </a:spcAft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2D921F8-7806-475B-8355-E94D7AF5EED0}" type="parTrans" cxnId="{31686812-C814-42EB-BB0F-4257252708FE}">
      <dgm:prSet/>
      <dgm:spPr/>
      <dgm:t>
        <a:bodyPr/>
        <a:lstStyle/>
        <a:p>
          <a:endParaRPr lang="zh-TW" altLang="en-US"/>
        </a:p>
      </dgm:t>
    </dgm:pt>
    <dgm:pt modelId="{396C705B-985B-4B14-B293-209182DF006D}" type="sibTrans" cxnId="{31686812-C814-42EB-BB0F-4257252708FE}">
      <dgm:prSet/>
      <dgm:spPr/>
      <dgm:t>
        <a:bodyPr/>
        <a:lstStyle/>
        <a:p>
          <a:endParaRPr lang="zh-TW" altLang="en-US"/>
        </a:p>
      </dgm:t>
    </dgm:pt>
    <dgm:pt modelId="{A4E25E71-5AD3-4EB7-B613-86E223BF33EE}">
      <dgm:prSet custT="1"/>
      <dgm:spPr/>
      <dgm:t>
        <a:bodyPr anchor="t"/>
        <a:lstStyle/>
        <a:p>
          <a:pPr>
            <a:lnSpc>
              <a:spcPct val="50000"/>
            </a:lnSpc>
          </a:pPr>
          <a:r>
            <a:rPr lang="en-US" altLang="zh-TW" sz="2400" b="1" dirty="0">
              <a:latin typeface="+mn-ea"/>
              <a:ea typeface="+mn-ea"/>
            </a:rPr>
            <a:t>113</a:t>
          </a:r>
          <a:r>
            <a:rPr lang="zh-TW" altLang="en-US" sz="2400" b="1" dirty="0">
              <a:latin typeface="+mn-ea"/>
              <a:ea typeface="+mn-ea"/>
            </a:rPr>
            <a:t>年</a:t>
          </a:r>
          <a:r>
            <a:rPr lang="en-US" altLang="zh-TW" sz="2400" b="1" dirty="0">
              <a:latin typeface="+mn-ea"/>
              <a:ea typeface="+mn-ea"/>
            </a:rPr>
            <a:t>7</a:t>
          </a:r>
          <a:r>
            <a:rPr lang="zh-TW" altLang="en-US" sz="2400" b="1" dirty="0">
              <a:latin typeface="+mn-ea"/>
              <a:ea typeface="+mn-ea"/>
            </a:rPr>
            <a:t>月</a:t>
          </a:r>
          <a:r>
            <a:rPr lang="en-US" altLang="zh-TW" sz="2400" b="1" dirty="0">
              <a:latin typeface="+mn-ea"/>
              <a:ea typeface="+mn-ea"/>
            </a:rPr>
            <a:t>5</a:t>
          </a:r>
          <a:r>
            <a:rPr lang="zh-TW" altLang="en-US" sz="2400" b="1" dirty="0">
              <a:latin typeface="+mn-ea"/>
              <a:ea typeface="+mn-ea"/>
            </a:rPr>
            <a:t>日寄發現場登記分發報到通知單</a:t>
          </a:r>
          <a:endParaRPr lang="en-US" altLang="zh-TW" sz="2400" b="1" dirty="0">
            <a:latin typeface="+mn-ea"/>
            <a:ea typeface="+mn-ea"/>
          </a:endParaRPr>
        </a:p>
        <a:p>
          <a:pPr>
            <a:lnSpc>
              <a:spcPct val="50000"/>
            </a:lnSpc>
          </a:pPr>
          <a:r>
            <a:rPr lang="zh-TW" altLang="en-US" sz="2400" b="1" dirty="0">
              <a:latin typeface="+mn-ea"/>
              <a:ea typeface="+mn-ea"/>
            </a:rPr>
            <a:t>如未收到，請逕向招生學校洽詢</a:t>
          </a:r>
        </a:p>
      </dgm:t>
    </dgm:pt>
    <dgm:pt modelId="{5659309F-CA48-4A49-B45B-D0B41FD760CB}" type="parTrans" cxnId="{00030816-9D9C-4039-A934-2DB968D9D8A5}">
      <dgm:prSet/>
      <dgm:spPr/>
      <dgm:t>
        <a:bodyPr/>
        <a:lstStyle/>
        <a:p>
          <a:endParaRPr lang="zh-TW" altLang="en-US"/>
        </a:p>
      </dgm:t>
    </dgm:pt>
    <dgm:pt modelId="{F01975B5-9F9B-4009-B024-3F99DA557445}" type="sibTrans" cxnId="{00030816-9D9C-4039-A934-2DB968D9D8A5}">
      <dgm:prSet/>
      <dgm:spPr/>
      <dgm:t>
        <a:bodyPr/>
        <a:lstStyle/>
        <a:p>
          <a:endParaRPr lang="zh-TW" altLang="en-US"/>
        </a:p>
      </dgm:t>
    </dgm:pt>
    <dgm:pt modelId="{5EB7698A-B35E-4A28-AA4D-E228DCDC30EF}" type="pres">
      <dgm:prSet presAssocID="{1C34B7BF-364B-4D1C-A916-BF9C5A25A4DD}" presName="Name0" presStyleCnt="0">
        <dgm:presLayoutVars>
          <dgm:dir/>
          <dgm:animLvl val="lvl"/>
          <dgm:resizeHandles val="exact"/>
        </dgm:presLayoutVars>
      </dgm:prSet>
      <dgm:spPr/>
    </dgm:pt>
    <dgm:pt modelId="{1BD0B99E-EA22-4A31-93AD-705622F967FE}" type="pres">
      <dgm:prSet presAssocID="{25D20685-4556-4F35-9F8C-3E43FCF15B6F}" presName="boxAndChildren" presStyleCnt="0"/>
      <dgm:spPr/>
    </dgm:pt>
    <dgm:pt modelId="{FF29BC9E-3DAB-46EF-8DDE-189B29455443}" type="pres">
      <dgm:prSet presAssocID="{25D20685-4556-4F35-9F8C-3E43FCF15B6F}" presName="parentTextBox" presStyleLbl="node1" presStyleIdx="0" presStyleCnt="4"/>
      <dgm:spPr/>
    </dgm:pt>
    <dgm:pt modelId="{1761C8F8-640E-43FA-9BD7-BCC8E7CD6CCF}" type="pres">
      <dgm:prSet presAssocID="{F01975B5-9F9B-4009-B024-3F99DA557445}" presName="sp" presStyleCnt="0"/>
      <dgm:spPr/>
    </dgm:pt>
    <dgm:pt modelId="{22F8A94F-945D-474C-9B4C-5DBB5D93A82D}" type="pres">
      <dgm:prSet presAssocID="{A4E25E71-5AD3-4EB7-B613-86E223BF33EE}" presName="arrowAndChildren" presStyleCnt="0"/>
      <dgm:spPr/>
    </dgm:pt>
    <dgm:pt modelId="{6B00D5E5-53F4-412A-8A46-9A8AE86430FA}" type="pres">
      <dgm:prSet presAssocID="{A4E25E71-5AD3-4EB7-B613-86E223BF33EE}" presName="parentTextArrow" presStyleLbl="node1" presStyleIdx="1" presStyleCnt="4"/>
      <dgm:spPr/>
    </dgm:pt>
    <dgm:pt modelId="{E478EEB9-0A50-4CF9-B53A-D6D38B02D6EC}" type="pres">
      <dgm:prSet presAssocID="{B1C2DF42-6700-4D1E-BE53-D57A7639B9F3}" presName="sp" presStyleCnt="0"/>
      <dgm:spPr/>
    </dgm:pt>
    <dgm:pt modelId="{AB7D75A3-295F-4ADA-AEBD-5782F9F0A10D}" type="pres">
      <dgm:prSet presAssocID="{8B9E1006-D448-4693-BC16-3E928B04E9BB}" presName="arrowAndChildren" presStyleCnt="0"/>
      <dgm:spPr/>
    </dgm:pt>
    <dgm:pt modelId="{AF8FD97D-D898-43DA-B5B2-10248FA9C077}" type="pres">
      <dgm:prSet presAssocID="{8B9E1006-D448-4693-BC16-3E928B04E9BB}" presName="parentTextArrow" presStyleLbl="node1" presStyleIdx="2" presStyleCnt="4"/>
      <dgm:spPr/>
    </dgm:pt>
    <dgm:pt modelId="{2717009D-F3C6-4DF8-BC6E-C29DD4714D40}" type="pres">
      <dgm:prSet presAssocID="{2717E4F1-DF86-418C-8FDA-423A0BFCF3A8}" presName="sp" presStyleCnt="0"/>
      <dgm:spPr/>
    </dgm:pt>
    <dgm:pt modelId="{5CB4B9D7-1C06-4DCD-84FC-765854F91D6F}" type="pres">
      <dgm:prSet presAssocID="{2D7485B8-C784-443C-B9B6-18B5DB4A750C}" presName="arrowAndChildren" presStyleCnt="0"/>
      <dgm:spPr/>
    </dgm:pt>
    <dgm:pt modelId="{1F312244-AF6E-4624-928A-024D5C7A5DCA}" type="pres">
      <dgm:prSet presAssocID="{2D7485B8-C784-443C-B9B6-18B5DB4A750C}" presName="parentTextArrow" presStyleLbl="node1" presStyleIdx="3" presStyleCnt="4"/>
      <dgm:spPr/>
    </dgm:pt>
  </dgm:ptLst>
  <dgm:cxnLst>
    <dgm:cxn modelId="{31686812-C814-42EB-BB0F-4257252708FE}" srcId="{1C34B7BF-364B-4D1C-A916-BF9C5A25A4DD}" destId="{25D20685-4556-4F35-9F8C-3E43FCF15B6F}" srcOrd="3" destOrd="0" parTransId="{A2D921F8-7806-475B-8355-E94D7AF5EED0}" sibTransId="{396C705B-985B-4B14-B293-209182DF006D}"/>
    <dgm:cxn modelId="{00030816-9D9C-4039-A934-2DB968D9D8A5}" srcId="{1C34B7BF-364B-4D1C-A916-BF9C5A25A4DD}" destId="{A4E25E71-5AD3-4EB7-B613-86E223BF33EE}" srcOrd="2" destOrd="0" parTransId="{5659309F-CA48-4A49-B45B-D0B41FD760CB}" sibTransId="{F01975B5-9F9B-4009-B024-3F99DA557445}"/>
    <dgm:cxn modelId="{553F5242-8C54-4DE3-ADB4-335F51E48A1B}" type="presOf" srcId="{2D7485B8-C784-443C-B9B6-18B5DB4A750C}" destId="{1F312244-AF6E-4624-928A-024D5C7A5DCA}" srcOrd="0" destOrd="0" presId="urn:microsoft.com/office/officeart/2005/8/layout/process4"/>
    <dgm:cxn modelId="{43E7AE8E-393D-4CE0-A4CA-9433E7A584EC}" type="presOf" srcId="{25D20685-4556-4F35-9F8C-3E43FCF15B6F}" destId="{FF29BC9E-3DAB-46EF-8DDE-189B29455443}" srcOrd="0" destOrd="0" presId="urn:microsoft.com/office/officeart/2005/8/layout/process4"/>
    <dgm:cxn modelId="{7251E59B-5CAA-4981-9E48-25FAF367EB79}" srcId="{1C34B7BF-364B-4D1C-A916-BF9C5A25A4DD}" destId="{8B9E1006-D448-4693-BC16-3E928B04E9BB}" srcOrd="1" destOrd="0" parTransId="{6636105F-2083-4D05-AE08-F9503F7E5756}" sibTransId="{B1C2DF42-6700-4D1E-BE53-D57A7639B9F3}"/>
    <dgm:cxn modelId="{0A0594BC-3D8C-4853-8803-8DF0E8563422}" type="presOf" srcId="{8B9E1006-D448-4693-BC16-3E928B04E9BB}" destId="{AF8FD97D-D898-43DA-B5B2-10248FA9C077}" srcOrd="0" destOrd="0" presId="urn:microsoft.com/office/officeart/2005/8/layout/process4"/>
    <dgm:cxn modelId="{DCDC38D7-51AC-4622-9DCF-DDC59D09A38C}" type="presOf" srcId="{1C34B7BF-364B-4D1C-A916-BF9C5A25A4DD}" destId="{5EB7698A-B35E-4A28-AA4D-E228DCDC30EF}" srcOrd="0" destOrd="0" presId="urn:microsoft.com/office/officeart/2005/8/layout/process4"/>
    <dgm:cxn modelId="{75D831D9-BB7F-4F3F-A21A-0238CAE439C5}" srcId="{1C34B7BF-364B-4D1C-A916-BF9C5A25A4DD}" destId="{2D7485B8-C784-443C-B9B6-18B5DB4A750C}" srcOrd="0" destOrd="0" parTransId="{9FF55370-15A6-4031-9B4B-75F7A5D881DA}" sibTransId="{2717E4F1-DF86-418C-8FDA-423A0BFCF3A8}"/>
    <dgm:cxn modelId="{E6D367FC-C0A0-4E78-A227-E368D46C2A8F}" type="presOf" srcId="{A4E25E71-5AD3-4EB7-B613-86E223BF33EE}" destId="{6B00D5E5-53F4-412A-8A46-9A8AE86430FA}" srcOrd="0" destOrd="0" presId="urn:microsoft.com/office/officeart/2005/8/layout/process4"/>
    <dgm:cxn modelId="{1CE9B775-8947-4301-BD25-A169B5E60506}" type="presParOf" srcId="{5EB7698A-B35E-4A28-AA4D-E228DCDC30EF}" destId="{1BD0B99E-EA22-4A31-93AD-705622F967FE}" srcOrd="0" destOrd="0" presId="urn:microsoft.com/office/officeart/2005/8/layout/process4"/>
    <dgm:cxn modelId="{24A56148-8D38-4C1B-BF09-734C75629623}" type="presParOf" srcId="{1BD0B99E-EA22-4A31-93AD-705622F967FE}" destId="{FF29BC9E-3DAB-46EF-8DDE-189B29455443}" srcOrd="0" destOrd="0" presId="urn:microsoft.com/office/officeart/2005/8/layout/process4"/>
    <dgm:cxn modelId="{27841705-94C8-48D7-A112-492956BB9F19}" type="presParOf" srcId="{5EB7698A-B35E-4A28-AA4D-E228DCDC30EF}" destId="{1761C8F8-640E-43FA-9BD7-BCC8E7CD6CCF}" srcOrd="1" destOrd="0" presId="urn:microsoft.com/office/officeart/2005/8/layout/process4"/>
    <dgm:cxn modelId="{831112D7-B5B4-4E8D-9182-DEA9C2108A7B}" type="presParOf" srcId="{5EB7698A-B35E-4A28-AA4D-E228DCDC30EF}" destId="{22F8A94F-945D-474C-9B4C-5DBB5D93A82D}" srcOrd="2" destOrd="0" presId="urn:microsoft.com/office/officeart/2005/8/layout/process4"/>
    <dgm:cxn modelId="{6E150F3D-F643-441A-9DEB-D2916C184325}" type="presParOf" srcId="{22F8A94F-945D-474C-9B4C-5DBB5D93A82D}" destId="{6B00D5E5-53F4-412A-8A46-9A8AE86430FA}" srcOrd="0" destOrd="0" presId="urn:microsoft.com/office/officeart/2005/8/layout/process4"/>
    <dgm:cxn modelId="{35792A29-150E-4591-9AEC-4F76340483C5}" type="presParOf" srcId="{5EB7698A-B35E-4A28-AA4D-E228DCDC30EF}" destId="{E478EEB9-0A50-4CF9-B53A-D6D38B02D6EC}" srcOrd="3" destOrd="0" presId="urn:microsoft.com/office/officeart/2005/8/layout/process4"/>
    <dgm:cxn modelId="{919CA51B-21AF-4EC7-85C6-FCB5FC05F4D8}" type="presParOf" srcId="{5EB7698A-B35E-4A28-AA4D-E228DCDC30EF}" destId="{AB7D75A3-295F-4ADA-AEBD-5782F9F0A10D}" srcOrd="4" destOrd="0" presId="urn:microsoft.com/office/officeart/2005/8/layout/process4"/>
    <dgm:cxn modelId="{55C0784C-239D-4C0A-8427-A36A49F6B272}" type="presParOf" srcId="{AB7D75A3-295F-4ADA-AEBD-5782F9F0A10D}" destId="{AF8FD97D-D898-43DA-B5B2-10248FA9C077}" srcOrd="0" destOrd="0" presId="urn:microsoft.com/office/officeart/2005/8/layout/process4"/>
    <dgm:cxn modelId="{4B44DB39-B224-4D92-9DB9-69D3E093E59E}" type="presParOf" srcId="{5EB7698A-B35E-4A28-AA4D-E228DCDC30EF}" destId="{2717009D-F3C6-4DF8-BC6E-C29DD4714D40}" srcOrd="5" destOrd="0" presId="urn:microsoft.com/office/officeart/2005/8/layout/process4"/>
    <dgm:cxn modelId="{955F8BF9-CD42-493F-8F70-BA007588CAC4}" type="presParOf" srcId="{5EB7698A-B35E-4A28-AA4D-E228DCDC30EF}" destId="{5CB4B9D7-1C06-4DCD-84FC-765854F91D6F}" srcOrd="6" destOrd="0" presId="urn:microsoft.com/office/officeart/2005/8/layout/process4"/>
    <dgm:cxn modelId="{6E72EDCE-839E-4664-95E7-0F7E91FEA072}" type="presParOf" srcId="{5CB4B9D7-1C06-4DCD-84FC-765854F91D6F}" destId="{1F312244-AF6E-4624-928A-024D5C7A5D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530BA4-46E3-4A49-B215-591A79E2801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2C717C2-FF1A-4DD7-B2EF-A22BDA65DB14}">
      <dgm:prSet phldrT="[文字]" custT="1"/>
      <dgm:spPr>
        <a:solidFill>
          <a:srgbClr val="FFC000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北區五專聯合免試入學招生委員會</a:t>
          </a:r>
        </a:p>
      </dgm:t>
    </dgm:pt>
    <dgm:pt modelId="{6F5ABA27-BF44-48E8-ADF0-286B4E2C7E77}" type="parTrans" cxnId="{B806C4A4-573E-4199-92D7-FDDCA0D83C76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C464EBAB-B41D-4FDA-9003-86365D31EB05}" type="sibTrans" cxnId="{B806C4A4-573E-4199-92D7-FDDCA0D83C76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9A68562-5E81-4C5F-A4A2-886A6D8B9D4C}">
      <dgm:prSet phldrT="[文字]" custT="1"/>
      <dgm:spPr>
        <a:solidFill>
          <a:srgbClr val="FF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技專校院招生委員會聯合會</a:t>
          </a:r>
        </a:p>
      </dgm:t>
    </dgm:pt>
    <dgm:pt modelId="{987EF4DD-D8ED-4C32-A970-1026C02CDBF9}" type="parTrans" cxnId="{647750E1-23A4-4DBA-8934-56108549104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FC61114-8ECE-429C-B8B3-303198BBE103}" type="sibTrans" cxnId="{647750E1-23A4-4DBA-8934-56108549104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23D3755-A10E-4E9D-85CC-DB7254B3F681}">
      <dgm:prSet phldrT="[文字]" custT="1"/>
      <dgm:spPr>
        <a:solidFill>
          <a:srgbClr val="006600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中區五專聯合免試入學招生委員會</a:t>
          </a:r>
        </a:p>
      </dgm:t>
    </dgm:pt>
    <dgm:pt modelId="{D2F0F551-E3F8-4FB8-B91C-D5507C2208AD}" type="parTrans" cxnId="{75EFFAA1-30CD-4F92-BE6D-2D112D2B9AE0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A19E412-78DF-4835-B38D-BE7DFE5647E5}" type="sibTrans" cxnId="{75EFFAA1-30CD-4F92-BE6D-2D112D2B9AE0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BB2ADDE3-959E-494A-910D-EC42F3CE88FC}">
      <dgm:prSet phldrT="[文字]" custT="1"/>
      <dgm:spPr>
        <a:solidFill>
          <a:srgbClr val="000066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南區五專聯合免試入學招生委員會</a:t>
          </a:r>
        </a:p>
      </dgm:t>
    </dgm:pt>
    <dgm:pt modelId="{4F2B14B5-5320-4DC5-A326-211055F97332}" type="parTrans" cxnId="{FA639953-6773-4310-8586-DF2DE16601FF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3F841AF-6C7A-4BE4-9304-7859186D6F1D}" type="sibTrans" cxnId="{FA639953-6773-4310-8586-DF2DE16601FF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D251405-F25D-47A1-B422-A753B313BC49}">
      <dgm:prSet phldrT="[文字]" custT="1"/>
      <dgm:spPr>
        <a:solidFill>
          <a:srgbClr val="CCFFFF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 marR="0" indent="0" defTabSz="914400" eaLnBrk="1" fontAlgn="auto" latinLnBrk="0" hangingPunct="1">
            <a:lnSpc>
              <a:spcPct val="85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國立高雄餐旅大學</a:t>
          </a:r>
        </a:p>
      </dgm:t>
    </dgm:pt>
    <dgm:pt modelId="{43C94EA4-6F0D-41F9-904E-545D06E07943}" type="parTrans" cxnId="{F04E0B2C-0ABF-421C-BDC9-F3DBF6C34D75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8ECC20A0-0280-4FDC-A0C3-14CB2B5D789A}" type="sibTrans" cxnId="{F04E0B2C-0ABF-421C-BDC9-F3DBF6C34D75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478BF143-6F53-49D5-BD3E-C7FB92E0E32D}">
      <dgm:prSet phldrT="[文字]" custT="1"/>
      <dgm:spPr>
        <a:solidFill>
          <a:srgbClr val="FF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https://www.jctv.ntut.edu.tw/enter5/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8AE70A9-2348-48A0-9748-32AE8F4C8D57}" type="parTrans" cxnId="{3EA000FA-1DCC-421F-844B-4AB4DAC32C1F}">
      <dgm:prSet/>
      <dgm:spPr/>
      <dgm:t>
        <a:bodyPr/>
        <a:lstStyle/>
        <a:p>
          <a:endParaRPr lang="zh-TW" altLang="en-US"/>
        </a:p>
      </dgm:t>
    </dgm:pt>
    <dgm:pt modelId="{22397AF0-05AD-4555-AA0A-9524176BD486}" type="sibTrans" cxnId="{3EA000FA-1DCC-421F-844B-4AB4DAC32C1F}">
      <dgm:prSet/>
      <dgm:spPr/>
      <dgm:t>
        <a:bodyPr/>
        <a:lstStyle/>
        <a:p>
          <a:endParaRPr lang="zh-TW" altLang="en-US"/>
        </a:p>
      </dgm:t>
    </dgm:pt>
    <dgm:pt modelId="{EA757069-6D61-4C4E-8C0C-7A3CA48B0B3D}">
      <dgm:prSet phldrT="[文字]" custT="1"/>
      <dgm:spPr>
        <a:solidFill>
          <a:srgbClr val="CCFFFF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 marR="0" indent="0" defTabSz="914400" eaLnBrk="1" fontAlgn="auto" latinLnBrk="0" hangingPunct="1">
            <a:lnSpc>
              <a:spcPct val="85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https://s5.nkuht.edu.tw/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49C564D6-6233-471D-BB18-0BDA829BE58E}" type="parTrans" cxnId="{0CF18CFD-3422-416E-9B52-F0C9993C7397}">
      <dgm:prSet/>
      <dgm:spPr/>
      <dgm:t>
        <a:bodyPr/>
        <a:lstStyle/>
        <a:p>
          <a:endParaRPr lang="zh-TW" altLang="en-US"/>
        </a:p>
      </dgm:t>
    </dgm:pt>
    <dgm:pt modelId="{431E96CA-3159-463E-A8F1-4790B9D88B73}" type="sibTrans" cxnId="{0CF18CFD-3422-416E-9B52-F0C9993C7397}">
      <dgm:prSet/>
      <dgm:spPr/>
      <dgm:t>
        <a:bodyPr/>
        <a:lstStyle/>
        <a:p>
          <a:endParaRPr lang="zh-TW" altLang="en-US"/>
        </a:p>
      </dgm:t>
    </dgm:pt>
    <dgm:pt modelId="{0EA01461-8298-4A04-B0C0-C287E1255A48}">
      <dgm:prSet phldrT="[文字]" custT="1"/>
      <dgm:spPr>
        <a:solidFill>
          <a:srgbClr val="CC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仁德醫護管理專科學校</a:t>
          </a:r>
        </a:p>
      </dgm:t>
    </dgm:pt>
    <dgm:pt modelId="{4C3CEB5B-1FAF-4B91-A2C4-80E765484CF3}" type="sibTrans" cxnId="{6BE4BB4F-FFB0-4537-BF17-7B7D5AF3FFE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6F7A87BB-C28E-4101-A461-8B83E5510CAF}" type="parTrans" cxnId="{6BE4BB4F-FFB0-4537-BF17-7B7D5AF3FFE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AA87167-9481-4026-8342-8AD6EBF162DD}">
      <dgm:prSet phldrT="[文字]" custT="1"/>
      <dgm:spPr>
        <a:solidFill>
          <a:srgbClr val="CC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https://exam.jente.edu.tw/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 </a:t>
          </a:r>
        </a:p>
      </dgm:t>
    </dgm:pt>
    <dgm:pt modelId="{69679A14-89E2-423E-A6D2-D43DC68012A7}" type="sibTrans" cxnId="{058F3B56-846D-4824-A6D0-AFC2A6526EEA}">
      <dgm:prSet/>
      <dgm:spPr/>
      <dgm:t>
        <a:bodyPr/>
        <a:lstStyle/>
        <a:p>
          <a:endParaRPr lang="zh-TW" altLang="en-US"/>
        </a:p>
      </dgm:t>
    </dgm:pt>
    <dgm:pt modelId="{1839FAF6-20FF-4F91-84E2-2FDDB12A7F6B}" type="parTrans" cxnId="{058F3B56-846D-4824-A6D0-AFC2A6526EEA}">
      <dgm:prSet/>
      <dgm:spPr/>
      <dgm:t>
        <a:bodyPr/>
        <a:lstStyle/>
        <a:p>
          <a:endParaRPr lang="zh-TW" altLang="en-US"/>
        </a:p>
      </dgm:t>
    </dgm:pt>
    <dgm:pt modelId="{DF4F9CD2-C2DA-4DCE-A69F-E5D55BDF7B54}" type="pres">
      <dgm:prSet presAssocID="{86530BA4-46E3-4A49-B215-591A79E28016}" presName="linear" presStyleCnt="0">
        <dgm:presLayoutVars>
          <dgm:animLvl val="lvl"/>
          <dgm:resizeHandles val="exact"/>
        </dgm:presLayoutVars>
      </dgm:prSet>
      <dgm:spPr/>
    </dgm:pt>
    <dgm:pt modelId="{D116BD8C-A18B-42F0-9CFF-0644E3E9283F}" type="pres">
      <dgm:prSet presAssocID="{42C717C2-FF1A-4DD7-B2EF-A22BDA65DB14}" presName="parentText" presStyleLbl="node1" presStyleIdx="0" presStyleCnt="3" custLinFactNeighborX="-442" custLinFactNeighborY="-7821">
        <dgm:presLayoutVars>
          <dgm:chMax val="0"/>
          <dgm:bulletEnabled val="1"/>
        </dgm:presLayoutVars>
      </dgm:prSet>
      <dgm:spPr/>
    </dgm:pt>
    <dgm:pt modelId="{73C9743A-7E25-4985-AF92-5F20D25DA47F}" type="pres">
      <dgm:prSet presAssocID="{42C717C2-FF1A-4DD7-B2EF-A22BDA65DB14}" presName="childText" presStyleLbl="revTx" presStyleIdx="0" presStyleCnt="3">
        <dgm:presLayoutVars>
          <dgm:bulletEnabled val="1"/>
        </dgm:presLayoutVars>
      </dgm:prSet>
      <dgm:spPr/>
    </dgm:pt>
    <dgm:pt modelId="{61AB999C-D176-4939-B2FB-9AA0B6F55D0F}" type="pres">
      <dgm:prSet presAssocID="{523D3755-A10E-4E9D-85CC-DB7254B3F68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A9917CE-055A-4058-A1C1-887B9B0F90DE}" type="pres">
      <dgm:prSet presAssocID="{523D3755-A10E-4E9D-85CC-DB7254B3F681}" presName="childText" presStyleLbl="revTx" presStyleIdx="1" presStyleCnt="3">
        <dgm:presLayoutVars>
          <dgm:bulletEnabled val="1"/>
        </dgm:presLayoutVars>
      </dgm:prSet>
      <dgm:spPr/>
    </dgm:pt>
    <dgm:pt modelId="{03A3536C-C272-4F07-8157-FF67CBDA6275}" type="pres">
      <dgm:prSet presAssocID="{BB2ADDE3-959E-494A-910D-EC42F3CE88F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CAEA49A-D905-45C8-89D4-A595F7C9251E}" type="pres">
      <dgm:prSet presAssocID="{BB2ADDE3-959E-494A-910D-EC42F3CE88F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E425304-D7C4-46EA-9770-AD13D61AF5C8}" type="presOf" srcId="{7AA87167-9481-4026-8342-8AD6EBF162DD}" destId="{4A9917CE-055A-4058-A1C1-887B9B0F90DE}" srcOrd="0" destOrd="1" presId="urn:microsoft.com/office/officeart/2005/8/layout/vList2"/>
    <dgm:cxn modelId="{6397760B-675A-4DBB-BFFE-59066A3832CA}" type="presOf" srcId="{BB2ADDE3-959E-494A-910D-EC42F3CE88FC}" destId="{03A3536C-C272-4F07-8157-FF67CBDA6275}" srcOrd="0" destOrd="0" presId="urn:microsoft.com/office/officeart/2005/8/layout/vList2"/>
    <dgm:cxn modelId="{2F93890B-8C7E-41C6-848C-ED4222B69FBB}" type="presOf" srcId="{523D3755-A10E-4E9D-85CC-DB7254B3F681}" destId="{61AB999C-D176-4939-B2FB-9AA0B6F55D0F}" srcOrd="0" destOrd="0" presId="urn:microsoft.com/office/officeart/2005/8/layout/vList2"/>
    <dgm:cxn modelId="{DBCA5C2A-139A-4886-B98F-DEDC2527828A}" type="presOf" srcId="{86530BA4-46E3-4A49-B215-591A79E28016}" destId="{DF4F9CD2-C2DA-4DCE-A69F-E5D55BDF7B54}" srcOrd="0" destOrd="0" presId="urn:microsoft.com/office/officeart/2005/8/layout/vList2"/>
    <dgm:cxn modelId="{F04E0B2C-0ABF-421C-BDC9-F3DBF6C34D75}" srcId="{BB2ADDE3-959E-494A-910D-EC42F3CE88FC}" destId="{2D251405-F25D-47A1-B422-A753B313BC49}" srcOrd="0" destOrd="0" parTransId="{43C94EA4-6F0D-41F9-904E-545D06E07943}" sibTransId="{8ECC20A0-0280-4FDC-A0C3-14CB2B5D789A}"/>
    <dgm:cxn modelId="{0D744332-BCED-4079-8B73-A8D7EC2331A3}" type="presOf" srcId="{EA757069-6D61-4C4E-8C0C-7A3CA48B0B3D}" destId="{ECAEA49A-D905-45C8-89D4-A595F7C9251E}" srcOrd="0" destOrd="1" presId="urn:microsoft.com/office/officeart/2005/8/layout/vList2"/>
    <dgm:cxn modelId="{E815CB33-35AA-4D1F-9730-583790640266}" type="presOf" srcId="{42C717C2-FF1A-4DD7-B2EF-A22BDA65DB14}" destId="{D116BD8C-A18B-42F0-9CFF-0644E3E9283F}" srcOrd="0" destOrd="0" presId="urn:microsoft.com/office/officeart/2005/8/layout/vList2"/>
    <dgm:cxn modelId="{1DAA334E-00B0-47C5-9668-6CD1125793EB}" type="presOf" srcId="{79A68562-5E81-4C5F-A4A2-886A6D8B9D4C}" destId="{73C9743A-7E25-4985-AF92-5F20D25DA47F}" srcOrd="0" destOrd="0" presId="urn:microsoft.com/office/officeart/2005/8/layout/vList2"/>
    <dgm:cxn modelId="{6BE4BB4F-FFB0-4537-BF17-7B7D5AF3FFE9}" srcId="{523D3755-A10E-4E9D-85CC-DB7254B3F681}" destId="{0EA01461-8298-4A04-B0C0-C287E1255A48}" srcOrd="0" destOrd="0" parTransId="{6F7A87BB-C28E-4101-A461-8B83E5510CAF}" sibTransId="{4C3CEB5B-1FAF-4B91-A2C4-80E765484CF3}"/>
    <dgm:cxn modelId="{FA639953-6773-4310-8586-DF2DE16601FF}" srcId="{86530BA4-46E3-4A49-B215-591A79E28016}" destId="{BB2ADDE3-959E-494A-910D-EC42F3CE88FC}" srcOrd="2" destOrd="0" parTransId="{4F2B14B5-5320-4DC5-A326-211055F97332}" sibTransId="{23F841AF-6C7A-4BE4-9304-7859186D6F1D}"/>
    <dgm:cxn modelId="{058F3B56-846D-4824-A6D0-AFC2A6526EEA}" srcId="{523D3755-A10E-4E9D-85CC-DB7254B3F681}" destId="{7AA87167-9481-4026-8342-8AD6EBF162DD}" srcOrd="1" destOrd="0" parTransId="{1839FAF6-20FF-4F91-84E2-2FDDB12A7F6B}" sibTransId="{69679A14-89E2-423E-A6D2-D43DC68012A7}"/>
    <dgm:cxn modelId="{F199207F-DB57-4A8D-A86C-22E87E0C3BA3}" type="presOf" srcId="{478BF143-6F53-49D5-BD3E-C7FB92E0E32D}" destId="{73C9743A-7E25-4985-AF92-5F20D25DA47F}" srcOrd="0" destOrd="1" presId="urn:microsoft.com/office/officeart/2005/8/layout/vList2"/>
    <dgm:cxn modelId="{EFCA1596-D9C6-413E-A8BF-9A10C35C9332}" type="presOf" srcId="{2D251405-F25D-47A1-B422-A753B313BC49}" destId="{ECAEA49A-D905-45C8-89D4-A595F7C9251E}" srcOrd="0" destOrd="0" presId="urn:microsoft.com/office/officeart/2005/8/layout/vList2"/>
    <dgm:cxn modelId="{75EFFAA1-30CD-4F92-BE6D-2D112D2B9AE0}" srcId="{86530BA4-46E3-4A49-B215-591A79E28016}" destId="{523D3755-A10E-4E9D-85CC-DB7254B3F681}" srcOrd="1" destOrd="0" parTransId="{D2F0F551-E3F8-4FB8-B91C-D5507C2208AD}" sibTransId="{3A19E412-78DF-4835-B38D-BE7DFE5647E5}"/>
    <dgm:cxn modelId="{B806C4A4-573E-4199-92D7-FDDCA0D83C76}" srcId="{86530BA4-46E3-4A49-B215-591A79E28016}" destId="{42C717C2-FF1A-4DD7-B2EF-A22BDA65DB14}" srcOrd="0" destOrd="0" parTransId="{6F5ABA27-BF44-48E8-ADF0-286B4E2C7E77}" sibTransId="{C464EBAB-B41D-4FDA-9003-86365D31EB05}"/>
    <dgm:cxn modelId="{FC5101AC-403A-42E9-B378-AD5FE172216E}" type="presOf" srcId="{0EA01461-8298-4A04-B0C0-C287E1255A48}" destId="{4A9917CE-055A-4058-A1C1-887B9B0F90DE}" srcOrd="0" destOrd="0" presId="urn:microsoft.com/office/officeart/2005/8/layout/vList2"/>
    <dgm:cxn modelId="{647750E1-23A4-4DBA-8934-561085491049}" srcId="{42C717C2-FF1A-4DD7-B2EF-A22BDA65DB14}" destId="{79A68562-5E81-4C5F-A4A2-886A6D8B9D4C}" srcOrd="0" destOrd="0" parTransId="{987EF4DD-D8ED-4C32-A970-1026C02CDBF9}" sibTransId="{3FC61114-8ECE-429C-B8B3-303198BBE103}"/>
    <dgm:cxn modelId="{3EA000FA-1DCC-421F-844B-4AB4DAC32C1F}" srcId="{42C717C2-FF1A-4DD7-B2EF-A22BDA65DB14}" destId="{478BF143-6F53-49D5-BD3E-C7FB92E0E32D}" srcOrd="1" destOrd="0" parTransId="{F8AE70A9-2348-48A0-9748-32AE8F4C8D57}" sibTransId="{22397AF0-05AD-4555-AA0A-9524176BD486}"/>
    <dgm:cxn modelId="{0CF18CFD-3422-416E-9B52-F0C9993C7397}" srcId="{BB2ADDE3-959E-494A-910D-EC42F3CE88FC}" destId="{EA757069-6D61-4C4E-8C0C-7A3CA48B0B3D}" srcOrd="1" destOrd="0" parTransId="{49C564D6-6233-471D-BB18-0BDA829BE58E}" sibTransId="{431E96CA-3159-463E-A8F1-4790B9D88B73}"/>
    <dgm:cxn modelId="{BBF02328-75B8-4593-805E-4FE411B70A0F}" type="presParOf" srcId="{DF4F9CD2-C2DA-4DCE-A69F-E5D55BDF7B54}" destId="{D116BD8C-A18B-42F0-9CFF-0644E3E9283F}" srcOrd="0" destOrd="0" presId="urn:microsoft.com/office/officeart/2005/8/layout/vList2"/>
    <dgm:cxn modelId="{B42E76CA-EA09-4A6A-8CB5-38EA46E0F587}" type="presParOf" srcId="{DF4F9CD2-C2DA-4DCE-A69F-E5D55BDF7B54}" destId="{73C9743A-7E25-4985-AF92-5F20D25DA47F}" srcOrd="1" destOrd="0" presId="urn:microsoft.com/office/officeart/2005/8/layout/vList2"/>
    <dgm:cxn modelId="{356D2606-C63B-4EC7-AB78-3A311501A7DB}" type="presParOf" srcId="{DF4F9CD2-C2DA-4DCE-A69F-E5D55BDF7B54}" destId="{61AB999C-D176-4939-B2FB-9AA0B6F55D0F}" srcOrd="2" destOrd="0" presId="urn:microsoft.com/office/officeart/2005/8/layout/vList2"/>
    <dgm:cxn modelId="{1ABD2EFC-6846-46FD-9180-33B731BB0CDE}" type="presParOf" srcId="{DF4F9CD2-C2DA-4DCE-A69F-E5D55BDF7B54}" destId="{4A9917CE-055A-4058-A1C1-887B9B0F90DE}" srcOrd="3" destOrd="0" presId="urn:microsoft.com/office/officeart/2005/8/layout/vList2"/>
    <dgm:cxn modelId="{4D4021E3-CF3A-47A7-8D48-158F6BAC6845}" type="presParOf" srcId="{DF4F9CD2-C2DA-4DCE-A69F-E5D55BDF7B54}" destId="{03A3536C-C272-4F07-8157-FF67CBDA6275}" srcOrd="4" destOrd="0" presId="urn:microsoft.com/office/officeart/2005/8/layout/vList2"/>
    <dgm:cxn modelId="{A1073EC1-8FDA-45CC-AF05-CF0297A76627}" type="presParOf" srcId="{DF4F9CD2-C2DA-4DCE-A69F-E5D55BDF7B54}" destId="{ECAEA49A-D905-45C8-89D4-A595F7C9251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4FBFCF-F68E-43AE-8D50-5564323236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5C08E2-CBA1-4CD5-9BF9-83298BA03F3D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降必修學分，調高選修學分</a:t>
          </a:r>
        </a:p>
      </dgm:t>
    </dgm:pt>
    <dgm:pt modelId="{71A2E639-651F-40AB-B208-F31589710F45}" type="par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6E9CFC4C-E202-4034-99DE-DCE8454534FB}" type="sib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91DE4D6A-232E-4083-9132-B32B67822060}">
      <dgm:prSet phldrT="[文字]" custT="1"/>
      <dgm:spPr>
        <a:solidFill>
          <a:srgbClr val="FF0000"/>
        </a:solidFill>
      </dgm:spPr>
      <dgm:t>
        <a:bodyPr vert="eaVert"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  高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高職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272878-2777-4D17-A300-1D685004D020}" type="par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7E68AF46-FBB2-4548-A2FE-D72B44565327}" type="sib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9FC51DE2-5AB9-4BA6-BD13-C4421B749828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新增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15-30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學分的實習課程</a:t>
          </a:r>
        </a:p>
      </dgm:t>
    </dgm:pt>
    <dgm:pt modelId="{22AC832C-4306-43F8-871B-BFC9071155C7}" type="par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AA2E8874-6202-4C17-869B-E3D58A1CBE86}" type="sib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5C8FB444-EFE3-4AFF-8414-A0DE84C68E1B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開設多種選修課程</a:t>
          </a:r>
        </a:p>
      </dgm:t>
    </dgm:pt>
    <dgm:pt modelId="{7E689F51-8816-4E06-BD91-1501B64F02B0}" type="par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8E9BC62-C4BC-4DE4-9C62-0D6B8C0FCBC5}" type="sib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27C39F8-E651-4721-A5D0-5BF5B4773A50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增加校訂必修</a:t>
          </a:r>
        </a:p>
      </dgm:t>
    </dgm:pt>
    <dgm:pt modelId="{E8CF3186-A609-4341-90FD-6267D93315F3}" type="par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480FA7B3-6618-4DB6-853E-7DF0729BA04C}" type="sib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98C693F4-F7E6-40DC-AD1A-2A51BFDEAA95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每週有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節彈性學習時間</a:t>
          </a:r>
        </a:p>
      </dgm:t>
    </dgm:pt>
    <dgm:pt modelId="{A35917DE-E7F6-43E3-912E-C24B2E23F793}" type="par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358FC733-3416-4EC7-BBB9-55B647260133}" type="sib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51A80594-E33B-480F-AA04-46B31976405F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普高</a:t>
          </a:r>
        </a:p>
      </dgm:t>
    </dgm:pt>
    <dgm:pt modelId="{6B8FE417-0882-41E2-9E36-7EF426F98031}" type="sib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F066A74E-A452-45F9-B8ED-45B75D22B009}" type="par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449AF44D-B91C-4B49-843B-84D361926707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開放多元選修課程</a:t>
          </a:r>
        </a:p>
      </dgm:t>
    </dgm:pt>
    <dgm:pt modelId="{75138B9C-90CF-48BB-83AD-3C5D305798E5}" type="parTrans" cxnId="{36FE969A-2918-43C1-A689-491B1B09572A}">
      <dgm:prSet/>
      <dgm:spPr/>
      <dgm:t>
        <a:bodyPr/>
        <a:lstStyle/>
        <a:p>
          <a:endParaRPr lang="zh-TW" altLang="en-US" sz="1800"/>
        </a:p>
      </dgm:t>
    </dgm:pt>
    <dgm:pt modelId="{E7BA65D9-6916-4401-BF49-5D2F600993CD}" type="sibTrans" cxnId="{36FE969A-2918-43C1-A689-491B1B09572A}">
      <dgm:prSet/>
      <dgm:spPr/>
      <dgm:t>
        <a:bodyPr/>
        <a:lstStyle/>
        <a:p>
          <a:endParaRPr lang="zh-TW" altLang="en-US" sz="1800"/>
        </a:p>
      </dgm:t>
    </dgm:pt>
    <dgm:pt modelId="{719C1714-2CCB-4F8E-8650-B1294B27A74A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實習科目新增技能領域實習課程</a:t>
          </a:r>
        </a:p>
      </dgm:t>
    </dgm:pt>
    <dgm:pt modelId="{03F5ABF2-4233-44B2-B5B4-6575F731136D}" type="parTrans" cxnId="{82AC273A-33B5-4D73-A29A-A1AB86E64E16}">
      <dgm:prSet/>
      <dgm:spPr/>
      <dgm:t>
        <a:bodyPr/>
        <a:lstStyle/>
        <a:p>
          <a:endParaRPr lang="zh-TW" altLang="en-US" sz="1800"/>
        </a:p>
      </dgm:t>
    </dgm:pt>
    <dgm:pt modelId="{AFE30F32-EE85-476D-929C-60EA41D27F7F}" type="sibTrans" cxnId="{82AC273A-33B5-4D73-A29A-A1AB86E64E16}">
      <dgm:prSet/>
      <dgm:spPr/>
      <dgm:t>
        <a:bodyPr/>
        <a:lstStyle/>
        <a:p>
          <a:endParaRPr lang="zh-TW" altLang="en-US" sz="1800"/>
        </a:p>
      </dgm:t>
    </dgm:pt>
    <dgm:pt modelId="{66AF31A2-06D2-4E71-851A-9233DE1E3CCF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增加彈性學習時間</a:t>
          </a:r>
        </a:p>
      </dgm:t>
    </dgm:pt>
    <dgm:pt modelId="{A126F049-7C7E-4B3B-91D1-0C82BBDD667E}" type="parTrans" cxnId="{3DE5A948-A37C-4AAB-9E61-B8F07081BED5}">
      <dgm:prSet/>
      <dgm:spPr/>
      <dgm:t>
        <a:bodyPr/>
        <a:lstStyle/>
        <a:p>
          <a:endParaRPr lang="zh-TW" altLang="en-US" sz="1800"/>
        </a:p>
      </dgm:t>
    </dgm:pt>
    <dgm:pt modelId="{06AF707A-F1AA-48A2-B51C-7C0E8770BCCB}" type="sibTrans" cxnId="{3DE5A948-A37C-4AAB-9E61-B8F07081BED5}">
      <dgm:prSet/>
      <dgm:spPr/>
      <dgm:t>
        <a:bodyPr/>
        <a:lstStyle/>
        <a:p>
          <a:endParaRPr lang="zh-TW" altLang="en-US" sz="1800"/>
        </a:p>
      </dgm:t>
    </dgm:pt>
    <dgm:pt modelId="{F83334DD-2AE4-4E80-B14B-40A7FE398344}" type="pres">
      <dgm:prSet presAssocID="{824FBFCF-F68E-43AE-8D50-5564323236AA}" presName="Name0" presStyleCnt="0">
        <dgm:presLayoutVars>
          <dgm:dir/>
          <dgm:animLvl val="lvl"/>
          <dgm:resizeHandles val="exact"/>
        </dgm:presLayoutVars>
      </dgm:prSet>
      <dgm:spPr/>
    </dgm:pt>
    <dgm:pt modelId="{CC54FB5D-F395-4E27-BD5E-0147F5B1BDE7}" type="pres">
      <dgm:prSet presAssocID="{51A80594-E33B-480F-AA04-46B31976405F}" presName="linNode" presStyleCnt="0"/>
      <dgm:spPr/>
    </dgm:pt>
    <dgm:pt modelId="{2C0174EA-BE44-46C7-9F45-4C460D2AE35A}" type="pres">
      <dgm:prSet presAssocID="{51A80594-E33B-480F-AA04-46B31976405F}" presName="parentText" presStyleLbl="node1" presStyleIdx="0" presStyleCnt="2" custScaleX="45294">
        <dgm:presLayoutVars>
          <dgm:chMax val="1"/>
          <dgm:bulletEnabled val="1"/>
        </dgm:presLayoutVars>
      </dgm:prSet>
      <dgm:spPr/>
    </dgm:pt>
    <dgm:pt modelId="{BE62B44D-1CF3-44D2-8258-A1FF2A81B162}" type="pres">
      <dgm:prSet presAssocID="{51A80594-E33B-480F-AA04-46B31976405F}" presName="descendantText" presStyleLbl="alignAccFollowNode1" presStyleIdx="0" presStyleCnt="2" custScaleX="209800" custScaleY="125006">
        <dgm:presLayoutVars>
          <dgm:bulletEnabled val="1"/>
        </dgm:presLayoutVars>
      </dgm:prSet>
      <dgm:spPr/>
    </dgm:pt>
    <dgm:pt modelId="{A97D0E0A-9C72-4AB3-BD4D-C06295E38A25}" type="pres">
      <dgm:prSet presAssocID="{6B8FE417-0882-41E2-9E36-7EF426F98031}" presName="sp" presStyleCnt="0"/>
      <dgm:spPr/>
    </dgm:pt>
    <dgm:pt modelId="{B446A90D-1F8C-40CA-9C72-0D64D819F01D}" type="pres">
      <dgm:prSet presAssocID="{91DE4D6A-232E-4083-9132-B32B67822060}" presName="linNode" presStyleCnt="0"/>
      <dgm:spPr/>
    </dgm:pt>
    <dgm:pt modelId="{21705F11-8A62-4CC8-9E23-05276B236254}" type="pres">
      <dgm:prSet presAssocID="{91DE4D6A-232E-4083-9132-B32B67822060}" presName="parentText" presStyleLbl="node1" presStyleIdx="1" presStyleCnt="2" custScaleX="30105">
        <dgm:presLayoutVars>
          <dgm:chMax val="1"/>
          <dgm:bulletEnabled val="1"/>
        </dgm:presLayoutVars>
      </dgm:prSet>
      <dgm:spPr/>
    </dgm:pt>
    <dgm:pt modelId="{6FEF828C-376D-406C-92A1-BCB86178FAFD}" type="pres">
      <dgm:prSet presAssocID="{91DE4D6A-232E-4083-9132-B32B67822060}" presName="descendantText" presStyleLbl="alignAccFollowNode1" presStyleIdx="1" presStyleCnt="2" custScaleX="141667" custScaleY="120775">
        <dgm:presLayoutVars>
          <dgm:bulletEnabled val="1"/>
        </dgm:presLayoutVars>
      </dgm:prSet>
      <dgm:spPr/>
    </dgm:pt>
  </dgm:ptLst>
  <dgm:cxnLst>
    <dgm:cxn modelId="{28493C14-0F1C-4D8E-8C81-D881508AA45D}" srcId="{51A80594-E33B-480F-AA04-46B31976405F}" destId="{727C39F8-E651-4721-A5D0-5BF5B4773A50}" srcOrd="2" destOrd="0" parTransId="{E8CF3186-A609-4341-90FD-6267D93315F3}" sibTransId="{480FA7B3-6618-4DB6-853E-7DF0729BA04C}"/>
    <dgm:cxn modelId="{BF591A1A-002A-4075-BB02-6CA3C7F2BD53}" type="presOf" srcId="{449AF44D-B91C-4B49-843B-84D361926707}" destId="{6FEF828C-376D-406C-92A1-BCB86178FAFD}" srcOrd="0" destOrd="1" presId="urn:microsoft.com/office/officeart/2005/8/layout/vList5"/>
    <dgm:cxn modelId="{4042012E-1DB7-4C28-816A-008E5205E557}" type="presOf" srcId="{51A80594-E33B-480F-AA04-46B31976405F}" destId="{2C0174EA-BE44-46C7-9F45-4C460D2AE35A}" srcOrd="0" destOrd="0" presId="urn:microsoft.com/office/officeart/2005/8/layout/vList5"/>
    <dgm:cxn modelId="{82AC273A-33B5-4D73-A29A-A1AB86E64E16}" srcId="{91DE4D6A-232E-4083-9132-B32B67822060}" destId="{719C1714-2CCB-4F8E-8650-B1294B27A74A}" srcOrd="2" destOrd="0" parTransId="{03F5ABF2-4233-44B2-B5B4-6575F731136D}" sibTransId="{AFE30F32-EE85-476D-929C-60EA41D27F7F}"/>
    <dgm:cxn modelId="{306C0763-3769-4311-9BC3-33D073196F71}" type="presOf" srcId="{98C693F4-F7E6-40DC-AD1A-2A51BFDEAA95}" destId="{BE62B44D-1CF3-44D2-8258-A1FF2A81B162}" srcOrd="0" destOrd="3" presId="urn:microsoft.com/office/officeart/2005/8/layout/vList5"/>
    <dgm:cxn modelId="{3DE5A948-A37C-4AAB-9E61-B8F07081BED5}" srcId="{91DE4D6A-232E-4083-9132-B32B67822060}" destId="{66AF31A2-06D2-4E71-851A-9233DE1E3CCF}" srcOrd="3" destOrd="0" parTransId="{A126F049-7C7E-4B3B-91D1-0C82BBDD667E}" sibTransId="{06AF707A-F1AA-48A2-B51C-7C0E8770BCCB}"/>
    <dgm:cxn modelId="{4AE74369-C4BA-41F0-AA7F-2E4EBB2D3F0A}" type="presOf" srcId="{66AF31A2-06D2-4E71-851A-9233DE1E3CCF}" destId="{6FEF828C-376D-406C-92A1-BCB86178FAFD}" srcOrd="0" destOrd="3" presId="urn:microsoft.com/office/officeart/2005/8/layout/vList5"/>
    <dgm:cxn modelId="{38F7554F-A5B9-4937-9BBD-D0DC046B108A}" type="presOf" srcId="{9FC51DE2-5AB9-4BA6-BD13-C4421B749828}" destId="{6FEF828C-376D-406C-92A1-BCB86178FAFD}" srcOrd="0" destOrd="0" presId="urn:microsoft.com/office/officeart/2005/8/layout/vList5"/>
    <dgm:cxn modelId="{F9F6C877-9DF8-4D6C-8655-BFC35309D4EC}" type="presOf" srcId="{727C39F8-E651-4721-A5D0-5BF5B4773A50}" destId="{BE62B44D-1CF3-44D2-8258-A1FF2A81B162}" srcOrd="0" destOrd="2" presId="urn:microsoft.com/office/officeart/2005/8/layout/vList5"/>
    <dgm:cxn modelId="{4004227C-A1D8-4B7A-8BCF-908E1A9DB142}" type="presOf" srcId="{824FBFCF-F68E-43AE-8D50-5564323236AA}" destId="{F83334DD-2AE4-4E80-B14B-40A7FE398344}" srcOrd="0" destOrd="0" presId="urn:microsoft.com/office/officeart/2005/8/layout/vList5"/>
    <dgm:cxn modelId="{C1D02D82-57A3-4E13-A4DC-31A551EA01C1}" type="presOf" srcId="{6F5C08E2-CBA1-4CD5-9BF9-83298BA03F3D}" destId="{BE62B44D-1CF3-44D2-8258-A1FF2A81B162}" srcOrd="0" destOrd="0" presId="urn:microsoft.com/office/officeart/2005/8/layout/vList5"/>
    <dgm:cxn modelId="{E144678A-1548-4737-8043-23C00C813713}" type="presOf" srcId="{91DE4D6A-232E-4083-9132-B32B67822060}" destId="{21705F11-8A62-4CC8-9E23-05276B236254}" srcOrd="0" destOrd="0" presId="urn:microsoft.com/office/officeart/2005/8/layout/vList5"/>
    <dgm:cxn modelId="{36FE969A-2918-43C1-A689-491B1B09572A}" srcId="{91DE4D6A-232E-4083-9132-B32B67822060}" destId="{449AF44D-B91C-4B49-843B-84D361926707}" srcOrd="1" destOrd="0" parTransId="{75138B9C-90CF-48BB-83AD-3C5D305798E5}" sibTransId="{E7BA65D9-6916-4401-BF49-5D2F600993CD}"/>
    <dgm:cxn modelId="{0E7EB8A6-AE35-499D-95CE-B6AA8CEA4A2B}" type="presOf" srcId="{5C8FB444-EFE3-4AFF-8414-A0DE84C68E1B}" destId="{BE62B44D-1CF3-44D2-8258-A1FF2A81B162}" srcOrd="0" destOrd="1" presId="urn:microsoft.com/office/officeart/2005/8/layout/vList5"/>
    <dgm:cxn modelId="{3983A4A9-770B-406E-896D-20D085A385D1}" srcId="{824FBFCF-F68E-43AE-8D50-5564323236AA}" destId="{51A80594-E33B-480F-AA04-46B31976405F}" srcOrd="0" destOrd="0" parTransId="{F066A74E-A452-45F9-B8ED-45B75D22B009}" sibTransId="{6B8FE417-0882-41E2-9E36-7EF426F98031}"/>
    <dgm:cxn modelId="{33BD6CB4-8EF3-41F6-AA66-8A1F05BB2BBB}" srcId="{824FBFCF-F68E-43AE-8D50-5564323236AA}" destId="{91DE4D6A-232E-4083-9132-B32B67822060}" srcOrd="1" destOrd="0" parTransId="{15272878-2777-4D17-A300-1D685004D020}" sibTransId="{7E68AF46-FBB2-4548-A2FE-D72B44565327}"/>
    <dgm:cxn modelId="{742B23C1-E3DC-49B6-AF22-ED87D5A30E91}" type="presOf" srcId="{719C1714-2CCB-4F8E-8650-B1294B27A74A}" destId="{6FEF828C-376D-406C-92A1-BCB86178FAFD}" srcOrd="0" destOrd="2" presId="urn:microsoft.com/office/officeart/2005/8/layout/vList5"/>
    <dgm:cxn modelId="{8108E9CA-6C57-453B-BA74-D3073199298D}" srcId="{91DE4D6A-232E-4083-9132-B32B67822060}" destId="{9FC51DE2-5AB9-4BA6-BD13-C4421B749828}" srcOrd="0" destOrd="0" parTransId="{22AC832C-4306-43F8-871B-BFC9071155C7}" sibTransId="{AA2E8874-6202-4C17-869B-E3D58A1CBE86}"/>
    <dgm:cxn modelId="{7EAF1DF1-283F-4ABD-B471-865E7B193062}" srcId="{51A80594-E33B-480F-AA04-46B31976405F}" destId="{6F5C08E2-CBA1-4CD5-9BF9-83298BA03F3D}" srcOrd="0" destOrd="0" parTransId="{71A2E639-651F-40AB-B208-F31589710F45}" sibTransId="{6E9CFC4C-E202-4034-99DE-DCE8454534FB}"/>
    <dgm:cxn modelId="{8F9B2BF1-BCDE-412B-ABAB-9B4C324B4F4F}" srcId="{51A80594-E33B-480F-AA04-46B31976405F}" destId="{98C693F4-F7E6-40DC-AD1A-2A51BFDEAA95}" srcOrd="3" destOrd="0" parTransId="{A35917DE-E7F6-43E3-912E-C24B2E23F793}" sibTransId="{358FC733-3416-4EC7-BBB9-55B647260133}"/>
    <dgm:cxn modelId="{AEAB35F4-6B1A-485D-B9AD-03C51A464016}" srcId="{51A80594-E33B-480F-AA04-46B31976405F}" destId="{5C8FB444-EFE3-4AFF-8414-A0DE84C68E1B}" srcOrd="1" destOrd="0" parTransId="{7E689F51-8816-4E06-BD91-1501B64F02B0}" sibTransId="{78E9BC62-C4BC-4DE4-9C62-0D6B8C0FCBC5}"/>
    <dgm:cxn modelId="{82A46C4D-9357-4FBA-A671-384A20D5F45F}" type="presParOf" srcId="{F83334DD-2AE4-4E80-B14B-40A7FE398344}" destId="{CC54FB5D-F395-4E27-BD5E-0147F5B1BDE7}" srcOrd="0" destOrd="0" presId="urn:microsoft.com/office/officeart/2005/8/layout/vList5"/>
    <dgm:cxn modelId="{273D8217-9794-4875-BB9C-DA1B669D7AFB}" type="presParOf" srcId="{CC54FB5D-F395-4E27-BD5E-0147F5B1BDE7}" destId="{2C0174EA-BE44-46C7-9F45-4C460D2AE35A}" srcOrd="0" destOrd="0" presId="urn:microsoft.com/office/officeart/2005/8/layout/vList5"/>
    <dgm:cxn modelId="{A324001A-D09E-4395-A5EE-A18DE806AC69}" type="presParOf" srcId="{CC54FB5D-F395-4E27-BD5E-0147F5B1BDE7}" destId="{BE62B44D-1CF3-44D2-8258-A1FF2A81B162}" srcOrd="1" destOrd="0" presId="urn:microsoft.com/office/officeart/2005/8/layout/vList5"/>
    <dgm:cxn modelId="{1D8E7707-5EC9-4852-A94C-6DC124CFC41D}" type="presParOf" srcId="{F83334DD-2AE4-4E80-B14B-40A7FE398344}" destId="{A97D0E0A-9C72-4AB3-BD4D-C06295E38A25}" srcOrd="1" destOrd="0" presId="urn:microsoft.com/office/officeart/2005/8/layout/vList5"/>
    <dgm:cxn modelId="{9137E6A9-8032-4E28-8F45-AE0AE63A8556}" type="presParOf" srcId="{F83334DD-2AE4-4E80-B14B-40A7FE398344}" destId="{B446A90D-1F8C-40CA-9C72-0D64D819F01D}" srcOrd="2" destOrd="0" presId="urn:microsoft.com/office/officeart/2005/8/layout/vList5"/>
    <dgm:cxn modelId="{7EBD2025-BDF9-4130-A78C-48AB809F8262}" type="presParOf" srcId="{B446A90D-1F8C-40CA-9C72-0D64D819F01D}" destId="{21705F11-8A62-4CC8-9E23-05276B236254}" srcOrd="0" destOrd="0" presId="urn:microsoft.com/office/officeart/2005/8/layout/vList5"/>
    <dgm:cxn modelId="{2219C86E-A62C-4949-917C-49CA3B252EED}" type="presParOf" srcId="{B446A90D-1F8C-40CA-9C72-0D64D819F01D}" destId="{6FEF828C-376D-406C-92A1-BCB86178FAF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4FBFCF-F68E-43AE-8D50-5564323236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5C08E2-CBA1-4CD5-9BF9-83298BA03F3D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繁星推薦、申請入學時程延後</a:t>
          </a:r>
        </a:p>
      </dgm:t>
    </dgm:pt>
    <dgm:pt modelId="{71A2E639-651F-40AB-B208-F31589710F45}" type="par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6E9CFC4C-E202-4034-99DE-DCE8454534FB}" type="sib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91DE4D6A-232E-4083-9132-B32B67822060}">
      <dgm:prSet phldrT="[文字]" custT="1"/>
      <dgm:spPr>
        <a:solidFill>
          <a:srgbClr val="FF0000"/>
        </a:solidFill>
      </dgm:spPr>
      <dgm:t>
        <a:bodyPr/>
        <a:lstStyle/>
        <a:p>
          <a:pPr>
            <a:lnSpc>
              <a:spcPts val="3200"/>
            </a:lnSpc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技專院校</a:t>
          </a:r>
        </a:p>
      </dgm:t>
    </dgm:pt>
    <dgm:pt modelId="{15272878-2777-4D17-A300-1D685004D020}" type="par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7E68AF46-FBB2-4548-A2FE-D72B44565327}" type="sib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9FC51DE2-5AB9-4BA6-BD13-C4421B749828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考科調整</a:t>
          </a:r>
        </a:p>
      </dgm:t>
    </dgm:pt>
    <dgm:pt modelId="{22AC832C-4306-43F8-871B-BFC9071155C7}" type="par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AA2E8874-6202-4C17-869B-E3D58A1CBE86}" type="sib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5C8FB444-EFE3-4AFF-8414-A0DE84C68E1B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減少採計的考科</a:t>
          </a:r>
        </a:p>
      </dgm:t>
    </dgm:pt>
    <dgm:pt modelId="{7E689F51-8816-4E06-BD91-1501B64F02B0}" type="par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8E9BC62-C4BC-4DE4-9C62-0D6B8C0FCBC5}" type="sib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27C39F8-E651-4721-A5D0-5BF5B4773A50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學測與分科測驗將考選擇題與非選題的混合題型</a:t>
          </a:r>
        </a:p>
      </dgm:t>
    </dgm:pt>
    <dgm:pt modelId="{E8CF3186-A609-4341-90FD-6267D93315F3}" type="par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480FA7B3-6618-4DB6-853E-7DF0729BA04C}" type="sib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98C693F4-F7E6-40DC-AD1A-2A51BFDEAA95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gm:t>
    </dgm:pt>
    <dgm:pt modelId="{A35917DE-E7F6-43E3-912E-C24B2E23F793}" type="par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358FC733-3416-4EC7-BBB9-55B647260133}" type="sib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51A80594-E33B-480F-AA04-46B31976405F}">
      <dgm:prSet phldrT="[文字]" custT="1"/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大學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考招</a:t>
          </a:r>
        </a:p>
      </dgm:t>
    </dgm:pt>
    <dgm:pt modelId="{6B8FE417-0882-41E2-9E36-7EF426F98031}" type="sib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F066A74E-A452-45F9-B8ED-45B75D22B009}" type="par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5B5EDC4C-6941-4A59-A9A8-62F777B7B671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學測數學將分成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兩考科</a:t>
          </a:r>
        </a:p>
      </dgm:t>
    </dgm:pt>
    <dgm:pt modelId="{DF79D559-88E5-4C11-B1A1-5DB604D09952}" type="parTrans" cxnId="{0AD7E7E5-E9C4-461A-9A6F-3372D73CC8D2}">
      <dgm:prSet/>
      <dgm:spPr/>
      <dgm:t>
        <a:bodyPr/>
        <a:lstStyle/>
        <a:p>
          <a:endParaRPr lang="zh-TW" altLang="en-US"/>
        </a:p>
      </dgm:t>
    </dgm:pt>
    <dgm:pt modelId="{433BF94E-03D0-4692-A238-1C8E640D7EF0}" type="sibTrans" cxnId="{0AD7E7E5-E9C4-461A-9A6F-3372D73CC8D2}">
      <dgm:prSet/>
      <dgm:spPr/>
      <dgm:t>
        <a:bodyPr/>
        <a:lstStyle/>
        <a:p>
          <a:endParaRPr lang="zh-TW" altLang="en-US"/>
        </a:p>
      </dgm:t>
    </dgm:pt>
    <dgm:pt modelId="{C5B5A53A-08EF-45F5-A56A-FA324EE9587E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各校科系權重可自由設定</a:t>
          </a:r>
        </a:p>
      </dgm:t>
    </dgm:pt>
    <dgm:pt modelId="{B4D10436-7072-4555-9662-DD1721D90CB6}" type="parTrans" cxnId="{A9340895-136D-41A1-A1A9-6D37F362046D}">
      <dgm:prSet/>
      <dgm:spPr/>
      <dgm:t>
        <a:bodyPr/>
        <a:lstStyle/>
        <a:p>
          <a:endParaRPr lang="zh-TW" altLang="en-US"/>
        </a:p>
      </dgm:t>
    </dgm:pt>
    <dgm:pt modelId="{E8351088-D0DF-48D3-8E64-5D10BEA22288}" type="sibTrans" cxnId="{A9340895-136D-41A1-A1A9-6D37F362046D}">
      <dgm:prSet/>
      <dgm:spPr/>
      <dgm:t>
        <a:bodyPr/>
        <a:lstStyle/>
        <a:p>
          <a:endParaRPr lang="zh-TW" altLang="en-US"/>
        </a:p>
      </dgm:t>
    </dgm:pt>
    <dgm:pt modelId="{82E1FF40-30DE-41AC-A872-F79AA76200F4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技優甄審將對準乙級技術士證的對應性</a:t>
          </a:r>
        </a:p>
      </dgm:t>
    </dgm:pt>
    <dgm:pt modelId="{837EB0CD-BD69-4170-9DF0-BD28131BAA47}" type="parTrans" cxnId="{B253BE73-7FE7-48F8-98EB-5A2228B2EC2A}">
      <dgm:prSet/>
      <dgm:spPr/>
      <dgm:t>
        <a:bodyPr/>
        <a:lstStyle/>
        <a:p>
          <a:endParaRPr lang="zh-TW" altLang="en-US"/>
        </a:p>
      </dgm:t>
    </dgm:pt>
    <dgm:pt modelId="{407524A1-01A4-42A7-B1A9-91190395CAB7}" type="sibTrans" cxnId="{B253BE73-7FE7-48F8-98EB-5A2228B2EC2A}">
      <dgm:prSet/>
      <dgm:spPr/>
      <dgm:t>
        <a:bodyPr/>
        <a:lstStyle/>
        <a:p>
          <a:endParaRPr lang="zh-TW" altLang="en-US"/>
        </a:p>
      </dgm:t>
    </dgm:pt>
    <dgm:pt modelId="{2BD36C6D-E208-4CEE-8402-C551281FBBFC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管道名額比例將調整</a:t>
          </a:r>
        </a:p>
      </dgm:t>
    </dgm:pt>
    <dgm:pt modelId="{C1F2A311-60F5-41E7-A717-DFB0C84CB593}" type="parTrans" cxnId="{AED0B295-0CEC-4A48-BD33-FDA9AC0DFFC8}">
      <dgm:prSet/>
      <dgm:spPr/>
      <dgm:t>
        <a:bodyPr/>
        <a:lstStyle/>
        <a:p>
          <a:endParaRPr lang="zh-TW" altLang="en-US"/>
        </a:p>
      </dgm:t>
    </dgm:pt>
    <dgm:pt modelId="{5A383595-18EC-49F7-89F3-6A0FD3A56BB0}" type="sibTrans" cxnId="{AED0B295-0CEC-4A48-BD33-FDA9AC0DFFC8}">
      <dgm:prSet/>
      <dgm:spPr/>
      <dgm:t>
        <a:bodyPr/>
        <a:lstStyle/>
        <a:p>
          <a:endParaRPr lang="zh-TW" altLang="en-US"/>
        </a:p>
      </dgm:t>
    </dgm:pt>
    <dgm:pt modelId="{D8CF3F6C-2EAE-4FE0-9375-1CB2B8F2A1D7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甄選入學採用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gm:t>
    </dgm:pt>
    <dgm:pt modelId="{3F598055-5B84-460B-B131-40865486CE25}" type="parTrans" cxnId="{1FE7A4C7-037F-4E43-95C4-83284AF8D88E}">
      <dgm:prSet/>
      <dgm:spPr/>
      <dgm:t>
        <a:bodyPr/>
        <a:lstStyle/>
        <a:p>
          <a:endParaRPr lang="zh-TW" altLang="en-US"/>
        </a:p>
      </dgm:t>
    </dgm:pt>
    <dgm:pt modelId="{DBF9273C-8014-487F-8E63-42909F5DA23A}" type="sibTrans" cxnId="{1FE7A4C7-037F-4E43-95C4-83284AF8D88E}">
      <dgm:prSet/>
      <dgm:spPr/>
      <dgm:t>
        <a:bodyPr/>
        <a:lstStyle/>
        <a:p>
          <a:endParaRPr lang="zh-TW" altLang="en-US"/>
        </a:p>
      </dgm:t>
    </dgm:pt>
    <dgm:pt modelId="{F83334DD-2AE4-4E80-B14B-40A7FE398344}" type="pres">
      <dgm:prSet presAssocID="{824FBFCF-F68E-43AE-8D50-5564323236AA}" presName="Name0" presStyleCnt="0">
        <dgm:presLayoutVars>
          <dgm:dir/>
          <dgm:animLvl val="lvl"/>
          <dgm:resizeHandles val="exact"/>
        </dgm:presLayoutVars>
      </dgm:prSet>
      <dgm:spPr/>
    </dgm:pt>
    <dgm:pt modelId="{CC54FB5D-F395-4E27-BD5E-0147F5B1BDE7}" type="pres">
      <dgm:prSet presAssocID="{51A80594-E33B-480F-AA04-46B31976405F}" presName="linNode" presStyleCnt="0"/>
      <dgm:spPr/>
    </dgm:pt>
    <dgm:pt modelId="{2C0174EA-BE44-46C7-9F45-4C460D2AE35A}" type="pres">
      <dgm:prSet presAssocID="{51A80594-E33B-480F-AA04-46B31976405F}" presName="parentText" presStyleLbl="node1" presStyleIdx="0" presStyleCnt="2" custScaleX="45294">
        <dgm:presLayoutVars>
          <dgm:chMax val="1"/>
          <dgm:bulletEnabled val="1"/>
        </dgm:presLayoutVars>
      </dgm:prSet>
      <dgm:spPr/>
    </dgm:pt>
    <dgm:pt modelId="{BE62B44D-1CF3-44D2-8258-A1FF2A81B162}" type="pres">
      <dgm:prSet presAssocID="{51A80594-E33B-480F-AA04-46B31976405F}" presName="descendantText" presStyleLbl="alignAccFollowNode1" presStyleIdx="0" presStyleCnt="2" custScaleX="209800" custScaleY="125006">
        <dgm:presLayoutVars>
          <dgm:bulletEnabled val="1"/>
        </dgm:presLayoutVars>
      </dgm:prSet>
      <dgm:spPr/>
    </dgm:pt>
    <dgm:pt modelId="{A97D0E0A-9C72-4AB3-BD4D-C06295E38A25}" type="pres">
      <dgm:prSet presAssocID="{6B8FE417-0882-41E2-9E36-7EF426F98031}" presName="sp" presStyleCnt="0"/>
      <dgm:spPr/>
    </dgm:pt>
    <dgm:pt modelId="{B446A90D-1F8C-40CA-9C72-0D64D819F01D}" type="pres">
      <dgm:prSet presAssocID="{91DE4D6A-232E-4083-9132-B32B67822060}" presName="linNode" presStyleCnt="0"/>
      <dgm:spPr/>
    </dgm:pt>
    <dgm:pt modelId="{21705F11-8A62-4CC8-9E23-05276B236254}" type="pres">
      <dgm:prSet presAssocID="{91DE4D6A-232E-4083-9132-B32B67822060}" presName="parentText" presStyleLbl="node1" presStyleIdx="1" presStyleCnt="2" custScaleX="30105">
        <dgm:presLayoutVars>
          <dgm:chMax val="1"/>
          <dgm:bulletEnabled val="1"/>
        </dgm:presLayoutVars>
      </dgm:prSet>
      <dgm:spPr/>
    </dgm:pt>
    <dgm:pt modelId="{6FEF828C-376D-406C-92A1-BCB86178FAFD}" type="pres">
      <dgm:prSet presAssocID="{91DE4D6A-232E-4083-9132-B32B67822060}" presName="descendantText" presStyleLbl="alignAccFollowNode1" presStyleIdx="1" presStyleCnt="2" custScaleX="141667" custScaleY="120775">
        <dgm:presLayoutVars>
          <dgm:bulletEnabled val="1"/>
        </dgm:presLayoutVars>
      </dgm:prSet>
      <dgm:spPr/>
    </dgm:pt>
  </dgm:ptLst>
  <dgm:cxnLst>
    <dgm:cxn modelId="{28493C14-0F1C-4D8E-8C81-D881508AA45D}" srcId="{51A80594-E33B-480F-AA04-46B31976405F}" destId="{727C39F8-E651-4721-A5D0-5BF5B4773A50}" srcOrd="3" destOrd="0" parTransId="{E8CF3186-A609-4341-90FD-6267D93315F3}" sibTransId="{480FA7B3-6618-4DB6-853E-7DF0729BA04C}"/>
    <dgm:cxn modelId="{4042012E-1DB7-4C28-816A-008E5205E557}" type="presOf" srcId="{51A80594-E33B-480F-AA04-46B31976405F}" destId="{2C0174EA-BE44-46C7-9F45-4C460D2AE35A}" srcOrd="0" destOrd="0" presId="urn:microsoft.com/office/officeart/2005/8/layout/vList5"/>
    <dgm:cxn modelId="{3438F034-34A4-4782-BC83-33697120B75E}" type="presOf" srcId="{D8CF3F6C-2EAE-4FE0-9375-1CB2B8F2A1D7}" destId="{6FEF828C-376D-406C-92A1-BCB86178FAFD}" srcOrd="0" destOrd="4" presId="urn:microsoft.com/office/officeart/2005/8/layout/vList5"/>
    <dgm:cxn modelId="{306C0763-3769-4311-9BC3-33D073196F71}" type="presOf" srcId="{98C693F4-F7E6-40DC-AD1A-2A51BFDEAA95}" destId="{BE62B44D-1CF3-44D2-8258-A1FF2A81B162}" srcOrd="0" destOrd="4" presId="urn:microsoft.com/office/officeart/2005/8/layout/vList5"/>
    <dgm:cxn modelId="{38F7554F-A5B9-4937-9BBD-D0DC046B108A}" type="presOf" srcId="{9FC51DE2-5AB9-4BA6-BD13-C4421B749828}" destId="{6FEF828C-376D-406C-92A1-BCB86178FAFD}" srcOrd="0" destOrd="0" presId="urn:microsoft.com/office/officeart/2005/8/layout/vList5"/>
    <dgm:cxn modelId="{B253BE73-7FE7-48F8-98EB-5A2228B2EC2A}" srcId="{91DE4D6A-232E-4083-9132-B32B67822060}" destId="{82E1FF40-30DE-41AC-A872-F79AA76200F4}" srcOrd="2" destOrd="0" parTransId="{837EB0CD-BD69-4170-9DF0-BD28131BAA47}" sibTransId="{407524A1-01A4-42A7-B1A9-91190395CAB7}"/>
    <dgm:cxn modelId="{F9F6C877-9DF8-4D6C-8655-BFC35309D4EC}" type="presOf" srcId="{727C39F8-E651-4721-A5D0-5BF5B4773A50}" destId="{BE62B44D-1CF3-44D2-8258-A1FF2A81B162}" srcOrd="0" destOrd="3" presId="urn:microsoft.com/office/officeart/2005/8/layout/vList5"/>
    <dgm:cxn modelId="{4004227C-A1D8-4B7A-8BCF-908E1A9DB142}" type="presOf" srcId="{824FBFCF-F68E-43AE-8D50-5564323236AA}" destId="{F83334DD-2AE4-4E80-B14B-40A7FE398344}" srcOrd="0" destOrd="0" presId="urn:microsoft.com/office/officeart/2005/8/layout/vList5"/>
    <dgm:cxn modelId="{C1D02D82-57A3-4E13-A4DC-31A551EA01C1}" type="presOf" srcId="{6F5C08E2-CBA1-4CD5-9BF9-83298BA03F3D}" destId="{BE62B44D-1CF3-44D2-8258-A1FF2A81B162}" srcOrd="0" destOrd="0" presId="urn:microsoft.com/office/officeart/2005/8/layout/vList5"/>
    <dgm:cxn modelId="{E144678A-1548-4737-8043-23C00C813713}" type="presOf" srcId="{91DE4D6A-232E-4083-9132-B32B67822060}" destId="{21705F11-8A62-4CC8-9E23-05276B236254}" srcOrd="0" destOrd="0" presId="urn:microsoft.com/office/officeart/2005/8/layout/vList5"/>
    <dgm:cxn modelId="{A9340895-136D-41A1-A1A9-6D37F362046D}" srcId="{91DE4D6A-232E-4083-9132-B32B67822060}" destId="{C5B5A53A-08EF-45F5-A56A-FA324EE9587E}" srcOrd="1" destOrd="0" parTransId="{B4D10436-7072-4555-9662-DD1721D90CB6}" sibTransId="{E8351088-D0DF-48D3-8E64-5D10BEA22288}"/>
    <dgm:cxn modelId="{AED0B295-0CEC-4A48-BD33-FDA9AC0DFFC8}" srcId="{91DE4D6A-232E-4083-9132-B32B67822060}" destId="{2BD36C6D-E208-4CEE-8402-C551281FBBFC}" srcOrd="3" destOrd="0" parTransId="{C1F2A311-60F5-41E7-A717-DFB0C84CB593}" sibTransId="{5A383595-18EC-49F7-89F3-6A0FD3A56BB0}"/>
    <dgm:cxn modelId="{B72E52A1-ADBC-4C8B-9EE5-CA199F2E9752}" type="presOf" srcId="{2BD36C6D-E208-4CEE-8402-C551281FBBFC}" destId="{6FEF828C-376D-406C-92A1-BCB86178FAFD}" srcOrd="0" destOrd="3" presId="urn:microsoft.com/office/officeart/2005/8/layout/vList5"/>
    <dgm:cxn modelId="{0E7EB8A6-AE35-499D-95CE-B6AA8CEA4A2B}" type="presOf" srcId="{5C8FB444-EFE3-4AFF-8414-A0DE84C68E1B}" destId="{BE62B44D-1CF3-44D2-8258-A1FF2A81B162}" srcOrd="0" destOrd="1" presId="urn:microsoft.com/office/officeart/2005/8/layout/vList5"/>
    <dgm:cxn modelId="{3983A4A9-770B-406E-896D-20D085A385D1}" srcId="{824FBFCF-F68E-43AE-8D50-5564323236AA}" destId="{51A80594-E33B-480F-AA04-46B31976405F}" srcOrd="0" destOrd="0" parTransId="{F066A74E-A452-45F9-B8ED-45B75D22B009}" sibTransId="{6B8FE417-0882-41E2-9E36-7EF426F98031}"/>
    <dgm:cxn modelId="{3AA1B4AC-06D2-47BD-BBB5-580B5F7DF4D1}" type="presOf" srcId="{5B5EDC4C-6941-4A59-A9A8-62F777B7B671}" destId="{BE62B44D-1CF3-44D2-8258-A1FF2A81B162}" srcOrd="0" destOrd="2" presId="urn:microsoft.com/office/officeart/2005/8/layout/vList5"/>
    <dgm:cxn modelId="{33BD6CB4-8EF3-41F6-AA66-8A1F05BB2BBB}" srcId="{824FBFCF-F68E-43AE-8D50-5564323236AA}" destId="{91DE4D6A-232E-4083-9132-B32B67822060}" srcOrd="1" destOrd="0" parTransId="{15272878-2777-4D17-A300-1D685004D020}" sibTransId="{7E68AF46-FBB2-4548-A2FE-D72B44565327}"/>
    <dgm:cxn modelId="{1FE7A4C7-037F-4E43-95C4-83284AF8D88E}" srcId="{91DE4D6A-232E-4083-9132-B32B67822060}" destId="{D8CF3F6C-2EAE-4FE0-9375-1CB2B8F2A1D7}" srcOrd="4" destOrd="0" parTransId="{3F598055-5B84-460B-B131-40865486CE25}" sibTransId="{DBF9273C-8014-487F-8E63-42909F5DA23A}"/>
    <dgm:cxn modelId="{8108E9CA-6C57-453B-BA74-D3073199298D}" srcId="{91DE4D6A-232E-4083-9132-B32B67822060}" destId="{9FC51DE2-5AB9-4BA6-BD13-C4421B749828}" srcOrd="0" destOrd="0" parTransId="{22AC832C-4306-43F8-871B-BFC9071155C7}" sibTransId="{AA2E8874-6202-4C17-869B-E3D58A1CBE86}"/>
    <dgm:cxn modelId="{7CC29BDA-E30A-44E7-B005-F40547D2CE6B}" type="presOf" srcId="{C5B5A53A-08EF-45F5-A56A-FA324EE9587E}" destId="{6FEF828C-376D-406C-92A1-BCB86178FAFD}" srcOrd="0" destOrd="1" presId="urn:microsoft.com/office/officeart/2005/8/layout/vList5"/>
    <dgm:cxn modelId="{0AD7E7E5-E9C4-461A-9A6F-3372D73CC8D2}" srcId="{51A80594-E33B-480F-AA04-46B31976405F}" destId="{5B5EDC4C-6941-4A59-A9A8-62F777B7B671}" srcOrd="2" destOrd="0" parTransId="{DF79D559-88E5-4C11-B1A1-5DB604D09952}" sibTransId="{433BF94E-03D0-4692-A238-1C8E640D7EF0}"/>
    <dgm:cxn modelId="{7EAF1DF1-283F-4ABD-B471-865E7B193062}" srcId="{51A80594-E33B-480F-AA04-46B31976405F}" destId="{6F5C08E2-CBA1-4CD5-9BF9-83298BA03F3D}" srcOrd="0" destOrd="0" parTransId="{71A2E639-651F-40AB-B208-F31589710F45}" sibTransId="{6E9CFC4C-E202-4034-99DE-DCE8454534FB}"/>
    <dgm:cxn modelId="{8F9B2BF1-BCDE-412B-ABAB-9B4C324B4F4F}" srcId="{51A80594-E33B-480F-AA04-46B31976405F}" destId="{98C693F4-F7E6-40DC-AD1A-2A51BFDEAA95}" srcOrd="4" destOrd="0" parTransId="{A35917DE-E7F6-43E3-912E-C24B2E23F793}" sibTransId="{358FC733-3416-4EC7-BBB9-55B647260133}"/>
    <dgm:cxn modelId="{AEAB35F4-6B1A-485D-B9AD-03C51A464016}" srcId="{51A80594-E33B-480F-AA04-46B31976405F}" destId="{5C8FB444-EFE3-4AFF-8414-A0DE84C68E1B}" srcOrd="1" destOrd="0" parTransId="{7E689F51-8816-4E06-BD91-1501B64F02B0}" sibTransId="{78E9BC62-C4BC-4DE4-9C62-0D6B8C0FCBC5}"/>
    <dgm:cxn modelId="{9C7E21F9-89E2-4350-B2B0-B2A3B4149E93}" type="presOf" srcId="{82E1FF40-30DE-41AC-A872-F79AA76200F4}" destId="{6FEF828C-376D-406C-92A1-BCB86178FAFD}" srcOrd="0" destOrd="2" presId="urn:microsoft.com/office/officeart/2005/8/layout/vList5"/>
    <dgm:cxn modelId="{82A46C4D-9357-4FBA-A671-384A20D5F45F}" type="presParOf" srcId="{F83334DD-2AE4-4E80-B14B-40A7FE398344}" destId="{CC54FB5D-F395-4E27-BD5E-0147F5B1BDE7}" srcOrd="0" destOrd="0" presId="urn:microsoft.com/office/officeart/2005/8/layout/vList5"/>
    <dgm:cxn modelId="{273D8217-9794-4875-BB9C-DA1B669D7AFB}" type="presParOf" srcId="{CC54FB5D-F395-4E27-BD5E-0147F5B1BDE7}" destId="{2C0174EA-BE44-46C7-9F45-4C460D2AE35A}" srcOrd="0" destOrd="0" presId="urn:microsoft.com/office/officeart/2005/8/layout/vList5"/>
    <dgm:cxn modelId="{A324001A-D09E-4395-A5EE-A18DE806AC69}" type="presParOf" srcId="{CC54FB5D-F395-4E27-BD5E-0147F5B1BDE7}" destId="{BE62B44D-1CF3-44D2-8258-A1FF2A81B162}" srcOrd="1" destOrd="0" presId="urn:microsoft.com/office/officeart/2005/8/layout/vList5"/>
    <dgm:cxn modelId="{1D8E7707-5EC9-4852-A94C-6DC124CFC41D}" type="presParOf" srcId="{F83334DD-2AE4-4E80-B14B-40A7FE398344}" destId="{A97D0E0A-9C72-4AB3-BD4D-C06295E38A25}" srcOrd="1" destOrd="0" presId="urn:microsoft.com/office/officeart/2005/8/layout/vList5"/>
    <dgm:cxn modelId="{9137E6A9-8032-4E28-8F45-AE0AE63A8556}" type="presParOf" srcId="{F83334DD-2AE4-4E80-B14B-40A7FE398344}" destId="{B446A90D-1F8C-40CA-9C72-0D64D819F01D}" srcOrd="2" destOrd="0" presId="urn:microsoft.com/office/officeart/2005/8/layout/vList5"/>
    <dgm:cxn modelId="{7EBD2025-BDF9-4130-A78C-48AB809F8262}" type="presParOf" srcId="{B446A90D-1F8C-40CA-9C72-0D64D819F01D}" destId="{21705F11-8A62-4CC8-9E23-05276B236254}" srcOrd="0" destOrd="0" presId="urn:microsoft.com/office/officeart/2005/8/layout/vList5"/>
    <dgm:cxn modelId="{2219C86E-A62C-4949-917C-49CA3B252EED}" type="presParOf" srcId="{B446A90D-1F8C-40CA-9C72-0D64D819F01D}" destId="{6FEF828C-376D-406C-92A1-BCB86178FAFD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9/2/quickstyle/3d8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17387EE-4180-4199-98F0-3023E9208779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CDBEDCE-020F-4EFC-BC7F-89A52F80EA96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034012A7-2E6F-43F5-B58D-0F3ED603E2D1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C513D4B-E36E-450A-9977-8D7BD554B4CF}" type="doc">
      <dgm:prSet loTypeId="urn:microsoft.com/office/officeart/2005/8/layout/arrow2" loCatId="process" qsTypeId="urn:microsoft.com/office/officeart/2005/8/quickstyle/3d3" qsCatId="3D" csTypeId="urn:microsoft.com/office/officeart/2005/8/colors/colorful1#13" csCatId="colorful" phldr="1"/>
      <dgm:spPr/>
    </dgm:pt>
    <dgm:pt modelId="{F49E00A8-EE64-4319-89D3-75A5965F14D5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核對內在因素</a:t>
          </a:r>
        </a:p>
      </dgm:t>
    </dgm:pt>
    <dgm:pt modelId="{F146B999-F8FC-4F60-BD5C-4A7315EBDDE5}" type="parTrans" cxnId="{4C3E7BE8-484D-4158-B304-7D3793DAEDD7}">
      <dgm:prSet/>
      <dgm:spPr/>
      <dgm:t>
        <a:bodyPr/>
        <a:lstStyle/>
        <a:p>
          <a:endParaRPr lang="zh-TW" altLang="en-US" b="1"/>
        </a:p>
      </dgm:t>
    </dgm:pt>
    <dgm:pt modelId="{3032079D-46B5-4A8A-A822-8F49504F3D71}" type="sibTrans" cxnId="{4C3E7BE8-484D-4158-B304-7D3793DAEDD7}">
      <dgm:prSet/>
      <dgm:spPr/>
      <dgm:t>
        <a:bodyPr/>
        <a:lstStyle/>
        <a:p>
          <a:endParaRPr lang="zh-TW" altLang="en-US" b="1"/>
        </a:p>
      </dgm:t>
    </dgm:pt>
    <dgm:pt modelId="{097FE31F-31E0-4043-8D2A-3D1FA582D183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創造未來可能性</a:t>
          </a:r>
        </a:p>
      </dgm:t>
    </dgm:pt>
    <dgm:pt modelId="{3B6D00DA-6C5B-4748-A537-89BE8DDB760D}" type="parTrans" cxnId="{81447ED1-AC24-4EDD-932C-DB1B4036A11C}">
      <dgm:prSet/>
      <dgm:spPr/>
      <dgm:t>
        <a:bodyPr/>
        <a:lstStyle/>
        <a:p>
          <a:endParaRPr lang="zh-TW" altLang="en-US" b="1"/>
        </a:p>
      </dgm:t>
    </dgm:pt>
    <dgm:pt modelId="{EA81E968-5E35-4ABD-B88A-C9B577690FF5}" type="sibTrans" cxnId="{81447ED1-AC24-4EDD-932C-DB1B4036A11C}">
      <dgm:prSet/>
      <dgm:spPr/>
      <dgm:t>
        <a:bodyPr/>
        <a:lstStyle/>
        <a:p>
          <a:endParaRPr lang="zh-TW" altLang="en-US" b="1"/>
        </a:p>
      </dgm:t>
    </dgm:pt>
    <dgm:pt modelId="{011B66EC-4997-4D9E-8104-54556C9842D8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掌握外在因素</a:t>
          </a:r>
        </a:p>
      </dgm:t>
    </dgm:pt>
    <dgm:pt modelId="{9B8153EC-013F-4051-871E-28F8B11403EA}" type="sibTrans" cxnId="{5ED6267A-8614-4748-B1BF-58B27DFEF333}">
      <dgm:prSet/>
      <dgm:spPr/>
      <dgm:t>
        <a:bodyPr/>
        <a:lstStyle/>
        <a:p>
          <a:endParaRPr lang="zh-TW" altLang="en-US" b="1"/>
        </a:p>
      </dgm:t>
    </dgm:pt>
    <dgm:pt modelId="{31CFF4AE-8C63-411B-B08B-442B874D740F}" type="parTrans" cxnId="{5ED6267A-8614-4748-B1BF-58B27DFEF333}">
      <dgm:prSet/>
      <dgm:spPr/>
      <dgm:t>
        <a:bodyPr/>
        <a:lstStyle/>
        <a:p>
          <a:endParaRPr lang="zh-TW" altLang="en-US" b="1"/>
        </a:p>
      </dgm:t>
    </dgm:pt>
    <dgm:pt modelId="{30E76E58-ADD3-43D3-AA9D-5203224C7A72}" type="pres">
      <dgm:prSet presAssocID="{1C513D4B-E36E-450A-9977-8D7BD554B4CF}" presName="arrowDiagram" presStyleCnt="0">
        <dgm:presLayoutVars>
          <dgm:chMax val="5"/>
          <dgm:dir/>
          <dgm:resizeHandles val="exact"/>
        </dgm:presLayoutVars>
      </dgm:prSet>
      <dgm:spPr/>
    </dgm:pt>
    <dgm:pt modelId="{3BC27EBD-C10A-4575-80CD-80E9B0341FE5}" type="pres">
      <dgm:prSet presAssocID="{1C513D4B-E36E-450A-9977-8D7BD554B4CF}" presName="arrow" presStyleLbl="bgShp" presStyleIdx="0" presStyleCn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</dgm:pt>
    <dgm:pt modelId="{82A0CCE4-B734-459D-8F97-A09CEA4C39E2}" type="pres">
      <dgm:prSet presAssocID="{1C513D4B-E36E-450A-9977-8D7BD554B4CF}" presName="arrowDiagram3" presStyleCnt="0"/>
      <dgm:spPr/>
    </dgm:pt>
    <dgm:pt modelId="{821654C7-6C83-4DE7-8A2D-294180439FB5}" type="pres">
      <dgm:prSet presAssocID="{011B66EC-4997-4D9E-8104-54556C9842D8}" presName="bullet3a" presStyleLbl="node1" presStyleIdx="0" presStyleCnt="3"/>
      <dgm:spPr/>
    </dgm:pt>
    <dgm:pt modelId="{35D70122-0BD9-4EA7-A8E4-3DE2E56CCB1B}" type="pres">
      <dgm:prSet presAssocID="{011B66EC-4997-4D9E-8104-54556C9842D8}" presName="textBox3a" presStyleLbl="revTx" presStyleIdx="0" presStyleCnt="3" custScaleX="173549" custScaleY="64110" custLinFactNeighborX="20031" custLinFactNeighborY="0">
        <dgm:presLayoutVars>
          <dgm:bulletEnabled val="1"/>
        </dgm:presLayoutVars>
      </dgm:prSet>
      <dgm:spPr/>
    </dgm:pt>
    <dgm:pt modelId="{13FE61F3-DAF2-4DFB-BBCC-8ED8B8EF7100}" type="pres">
      <dgm:prSet presAssocID="{F49E00A8-EE64-4319-89D3-75A5965F14D5}" presName="bullet3b" presStyleLbl="node1" presStyleIdx="1" presStyleCnt="3"/>
      <dgm:spPr/>
    </dgm:pt>
    <dgm:pt modelId="{5C8D8D59-AE6A-497B-A299-48D31B82272F}" type="pres">
      <dgm:prSet presAssocID="{F49E00A8-EE64-4319-89D3-75A5965F14D5}" presName="textBox3b" presStyleLbl="revTx" presStyleIdx="1" presStyleCnt="3" custScaleX="208435" custScaleY="24816" custLinFactNeighborX="35628" custLinFactNeighborY="-21978">
        <dgm:presLayoutVars>
          <dgm:bulletEnabled val="1"/>
        </dgm:presLayoutVars>
      </dgm:prSet>
      <dgm:spPr/>
    </dgm:pt>
    <dgm:pt modelId="{DE5F1E9E-557E-454A-BC2F-E8BE80A5376F}" type="pres">
      <dgm:prSet presAssocID="{097FE31F-31E0-4043-8D2A-3D1FA582D183}" presName="bullet3c" presStyleLbl="node1" presStyleIdx="2" presStyleCnt="3"/>
      <dgm:spPr/>
    </dgm:pt>
    <dgm:pt modelId="{C8B0684D-179A-449A-8A81-E173C1C8DE28}" type="pres">
      <dgm:prSet presAssocID="{097FE31F-31E0-4043-8D2A-3D1FA582D183}" presName="textBox3c" presStyleLbl="revTx" presStyleIdx="2" presStyleCnt="3" custScaleX="219528" custScaleY="31994" custLinFactNeighborX="53531" custLinFactNeighborY="-25236">
        <dgm:presLayoutVars>
          <dgm:bulletEnabled val="1"/>
        </dgm:presLayoutVars>
      </dgm:prSet>
      <dgm:spPr/>
    </dgm:pt>
  </dgm:ptLst>
  <dgm:cxnLst>
    <dgm:cxn modelId="{6DBEC059-E343-4BB9-9D2D-B237FFD43A7B}" type="presOf" srcId="{097FE31F-31E0-4043-8D2A-3D1FA582D183}" destId="{C8B0684D-179A-449A-8A81-E173C1C8DE28}" srcOrd="0" destOrd="0" presId="urn:microsoft.com/office/officeart/2005/8/layout/arrow2"/>
    <dgm:cxn modelId="{5ED6267A-8614-4748-B1BF-58B27DFEF333}" srcId="{1C513D4B-E36E-450A-9977-8D7BD554B4CF}" destId="{011B66EC-4997-4D9E-8104-54556C9842D8}" srcOrd="0" destOrd="0" parTransId="{31CFF4AE-8C63-411B-B08B-442B874D740F}" sibTransId="{9B8153EC-013F-4051-871E-28F8B11403EA}"/>
    <dgm:cxn modelId="{3E63CE80-D8EB-430B-BB59-BCC23570601C}" type="presOf" srcId="{1C513D4B-E36E-450A-9977-8D7BD554B4CF}" destId="{30E76E58-ADD3-43D3-AA9D-5203224C7A72}" srcOrd="0" destOrd="0" presId="urn:microsoft.com/office/officeart/2005/8/layout/arrow2"/>
    <dgm:cxn modelId="{32B3DE8A-B042-4F11-A05E-C9238CFA80E8}" type="presOf" srcId="{011B66EC-4997-4D9E-8104-54556C9842D8}" destId="{35D70122-0BD9-4EA7-A8E4-3DE2E56CCB1B}" srcOrd="0" destOrd="0" presId="urn:microsoft.com/office/officeart/2005/8/layout/arrow2"/>
    <dgm:cxn modelId="{81447ED1-AC24-4EDD-932C-DB1B4036A11C}" srcId="{1C513D4B-E36E-450A-9977-8D7BD554B4CF}" destId="{097FE31F-31E0-4043-8D2A-3D1FA582D183}" srcOrd="2" destOrd="0" parTransId="{3B6D00DA-6C5B-4748-A537-89BE8DDB760D}" sibTransId="{EA81E968-5E35-4ABD-B88A-C9B577690FF5}"/>
    <dgm:cxn modelId="{4C3E7BE8-484D-4158-B304-7D3793DAEDD7}" srcId="{1C513D4B-E36E-450A-9977-8D7BD554B4CF}" destId="{F49E00A8-EE64-4319-89D3-75A5965F14D5}" srcOrd="1" destOrd="0" parTransId="{F146B999-F8FC-4F60-BD5C-4A7315EBDDE5}" sibTransId="{3032079D-46B5-4A8A-A822-8F49504F3D71}"/>
    <dgm:cxn modelId="{7454ACF8-2053-4608-9F8A-A4475B9FAEB1}" type="presOf" srcId="{F49E00A8-EE64-4319-89D3-75A5965F14D5}" destId="{5C8D8D59-AE6A-497B-A299-48D31B82272F}" srcOrd="0" destOrd="0" presId="urn:microsoft.com/office/officeart/2005/8/layout/arrow2"/>
    <dgm:cxn modelId="{D3F2B4E2-93EB-416C-8A67-4840F703DC0E}" type="presParOf" srcId="{30E76E58-ADD3-43D3-AA9D-5203224C7A72}" destId="{3BC27EBD-C10A-4575-80CD-80E9B0341FE5}" srcOrd="0" destOrd="0" presId="urn:microsoft.com/office/officeart/2005/8/layout/arrow2"/>
    <dgm:cxn modelId="{0AC6FD7B-3FA4-4E7D-88A4-76928A8DA58E}" type="presParOf" srcId="{30E76E58-ADD3-43D3-AA9D-5203224C7A72}" destId="{82A0CCE4-B734-459D-8F97-A09CEA4C39E2}" srcOrd="1" destOrd="0" presId="urn:microsoft.com/office/officeart/2005/8/layout/arrow2"/>
    <dgm:cxn modelId="{ECB09009-1B5C-4C1E-AA3A-0F23059EC62F}" type="presParOf" srcId="{82A0CCE4-B734-459D-8F97-A09CEA4C39E2}" destId="{821654C7-6C83-4DE7-8A2D-294180439FB5}" srcOrd="0" destOrd="0" presId="urn:microsoft.com/office/officeart/2005/8/layout/arrow2"/>
    <dgm:cxn modelId="{8749FDD1-C27E-4CFE-B2EF-63E8FFD4A073}" type="presParOf" srcId="{82A0CCE4-B734-459D-8F97-A09CEA4C39E2}" destId="{35D70122-0BD9-4EA7-A8E4-3DE2E56CCB1B}" srcOrd="1" destOrd="0" presId="urn:microsoft.com/office/officeart/2005/8/layout/arrow2"/>
    <dgm:cxn modelId="{AD409DF3-DC52-411A-BDE5-8B07E6F90BB0}" type="presParOf" srcId="{82A0CCE4-B734-459D-8F97-A09CEA4C39E2}" destId="{13FE61F3-DAF2-4DFB-BBCC-8ED8B8EF7100}" srcOrd="2" destOrd="0" presId="urn:microsoft.com/office/officeart/2005/8/layout/arrow2"/>
    <dgm:cxn modelId="{1000CD7D-FC06-4B83-B8C6-9A95E7092EC0}" type="presParOf" srcId="{82A0CCE4-B734-459D-8F97-A09CEA4C39E2}" destId="{5C8D8D59-AE6A-497B-A299-48D31B82272F}" srcOrd="3" destOrd="0" presId="urn:microsoft.com/office/officeart/2005/8/layout/arrow2"/>
    <dgm:cxn modelId="{7428FAFD-3416-4383-9B6D-850646C9C1AD}" type="presParOf" srcId="{82A0CCE4-B734-459D-8F97-A09CEA4C39E2}" destId="{DE5F1E9E-557E-454A-BC2F-E8BE80A5376F}" srcOrd="4" destOrd="0" presId="urn:microsoft.com/office/officeart/2005/8/layout/arrow2"/>
    <dgm:cxn modelId="{B0E85840-FC99-41DE-8992-B39A6B39D499}" type="presParOf" srcId="{82A0CCE4-B734-459D-8F97-A09CEA4C39E2}" destId="{C8B0684D-179A-449A-8A81-E173C1C8DE28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5C134F4-12CB-4273-A24B-862FCCB6033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CE43FDE-4017-4826-8ED2-D627AAFBB292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可補強項目</a:t>
          </a:r>
        </a:p>
      </dgm:t>
    </dgm:pt>
    <dgm:pt modelId="{F60EB765-43CA-4B0C-A735-79F332EA12D2}" type="par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CD22DFC2-7804-4BA3-BD23-472164874D90}" type="sib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9ADA0C82-7529-436B-9A71-0F81D9B3D7FC}">
      <dgm:prSet phldrT="[文字]" custT="1"/>
      <dgm:spPr/>
      <dgm:t>
        <a:bodyPr/>
        <a:lstStyle/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良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社團參與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AE5636D-F2FC-42D3-B85B-2D4FFAEE075B}" type="par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1AD34668-C659-4D86-A0EC-911A3151E10D}" type="sib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59081ABA-F1C5-457D-8216-8106D6CA0ED3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要專注努力</a:t>
          </a:r>
        </a:p>
      </dgm:t>
    </dgm:pt>
    <dgm:pt modelId="{780CE6E0-94EE-4241-8A4B-A7D736CE72E8}" type="par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8A36FF0C-7A85-4303-93FB-F253BFA4C477}" type="sib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AC24EF94-075D-47A7-A4EC-50A1E7E133D1}">
      <dgm:prSet phldrT="[文字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7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志願序</a:t>
          </a:r>
        </a:p>
      </dgm:t>
    </dgm:pt>
    <dgm:pt modelId="{74F99CDD-521D-4F90-B1EE-D16242CC1339}" type="par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DF754A2D-A393-4C06-9746-ADEFDE64FB3D}" type="sib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64451220-E2D9-4F5C-9080-7F4BDBB728C9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要進一步關心</a:t>
          </a:r>
        </a:p>
      </dgm:t>
    </dgm:pt>
    <dgm:pt modelId="{4855D09F-6537-496A-8283-07D15F765FFD}" type="par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FBBB412B-8B1D-449E-8B84-EB907D475760}" type="sib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02B8D24B-7B10-42FD-A46B-F5C7537879FD}">
      <dgm:prSet phldrT="[文字]" custT="1"/>
      <dgm:spPr/>
      <dgm:t>
        <a:bodyPr/>
        <a:lstStyle/>
        <a:p>
          <a:r>
            <a:rPr lang="en-US" altLang="zh-TW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endParaRPr lang="en-US" altLang="zh-TW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各級競賽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96FB5E-E81A-4A5E-9883-CD5A343C56C8}" type="par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2BCC955B-A707-4494-826C-E402DBA88342}" type="sib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8BED3B37-6CC7-485A-9F76-3A5672B2B741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教育會考</a:t>
          </a:r>
          <a:endParaRPr lang="en-US" altLang="zh-TW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學科成績</a:t>
          </a:r>
        </a:p>
      </dgm:t>
    </dgm:pt>
    <dgm:pt modelId="{7D49F035-A3AE-4A70-813A-20F2A4C1D075}" type="par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CBF8EE5F-8707-46F3-8F8C-2E5EC53C0CFA}" type="sib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D6E72393-BDF0-4F57-92BC-7701FEBC4105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2855FF-C65D-468C-80C3-D980F7C7F303}" type="sib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90B2A28E-4D52-46AE-A4A9-CD919799D3F4}" type="par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60E0DDA4-352A-4750-8209-055329510E6F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936B50-7A37-4392-A028-C317575DAB87}" type="sib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ACDFEFBB-EC00-4189-96FD-E699DE8AF226}" type="par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7DF64818-BC71-420C-A621-993ED4BAC383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寫作測驗</a:t>
          </a:r>
          <a:endParaRPr lang="zh-TW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F052F78-DC17-4007-9704-046138B406E9}" type="parTrans" cxnId="{C5480475-5580-4AD0-AD58-2D437FEEB3D8}">
      <dgm:prSet/>
      <dgm:spPr/>
      <dgm:t>
        <a:bodyPr/>
        <a:lstStyle/>
        <a:p>
          <a:endParaRPr lang="zh-TW" altLang="en-US"/>
        </a:p>
      </dgm:t>
    </dgm:pt>
    <dgm:pt modelId="{5BC69D25-DA83-4C07-930B-65BA594F86D4}" type="sibTrans" cxnId="{C5480475-5580-4AD0-AD58-2D437FEEB3D8}">
      <dgm:prSet/>
      <dgm:spPr/>
      <dgm:t>
        <a:bodyPr/>
        <a:lstStyle/>
        <a:p>
          <a:endParaRPr lang="zh-TW" altLang="en-US"/>
        </a:p>
      </dgm:t>
    </dgm:pt>
    <dgm:pt modelId="{ED260DE2-EA64-4320-AA32-F7FBF4401294}">
      <dgm:prSet custT="1"/>
      <dgm:spPr/>
      <dgm:t>
        <a:bodyPr/>
        <a:lstStyle/>
        <a:p>
          <a:pPr>
            <a:spcAft>
              <a:spcPct val="35000"/>
            </a:spcAft>
          </a:pPr>
          <a:endParaRPr lang="en-US" altLang="zh-TW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5583C3-023E-4AAB-BC86-EEFE63849676}" type="parTrans" cxnId="{AB75A552-1E7A-4186-A013-C4A5A6D712F8}">
      <dgm:prSet/>
      <dgm:spPr/>
      <dgm:t>
        <a:bodyPr/>
        <a:lstStyle/>
        <a:p>
          <a:endParaRPr lang="zh-TW" altLang="en-US"/>
        </a:p>
      </dgm:t>
    </dgm:pt>
    <dgm:pt modelId="{6DCBD8A2-7EC3-4F0A-85D7-ECF3F1AEEE68}" type="sibTrans" cxnId="{AB75A552-1E7A-4186-A013-C4A5A6D712F8}">
      <dgm:prSet/>
      <dgm:spPr/>
      <dgm:t>
        <a:bodyPr/>
        <a:lstStyle/>
        <a:p>
          <a:endParaRPr lang="zh-TW" altLang="en-US"/>
        </a:p>
      </dgm:t>
    </dgm:pt>
    <dgm:pt modelId="{C4D40519-B055-4744-9951-83A32254E7E5}" type="pres">
      <dgm:prSet presAssocID="{F5C134F4-12CB-4273-A24B-862FCCB6033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3DE2B3A8-F618-448D-90E5-5B1FB8F37921}" type="pres">
      <dgm:prSet presAssocID="{DCE43FDE-4017-4826-8ED2-D627AAFBB292}" presName="parentText1" presStyleLbl="node1" presStyleIdx="0" presStyleCnt="3" custLinFactNeighborX="-875" custLinFactNeighborY="2020">
        <dgm:presLayoutVars>
          <dgm:chMax/>
          <dgm:chPref val="3"/>
          <dgm:bulletEnabled val="1"/>
        </dgm:presLayoutVars>
      </dgm:prSet>
      <dgm:spPr/>
    </dgm:pt>
    <dgm:pt modelId="{68E33B60-1B09-4E77-A354-95EECDB0DBCD}" type="pres">
      <dgm:prSet presAssocID="{DCE43FDE-4017-4826-8ED2-D627AAFBB292}" presName="childText1" presStyleLbl="solidAlignAcc1" presStyleIdx="0" presStyleCnt="3" custScaleX="92381" custScaleY="150691" custLinFactNeighborX="-265" custLinFactNeighborY="20632">
        <dgm:presLayoutVars>
          <dgm:chMax val="0"/>
          <dgm:chPref val="0"/>
          <dgm:bulletEnabled val="1"/>
        </dgm:presLayoutVars>
      </dgm:prSet>
      <dgm:spPr/>
    </dgm:pt>
    <dgm:pt modelId="{308277BE-9C70-474B-9B39-BB46EFC79552}" type="pres">
      <dgm:prSet presAssocID="{59081ABA-F1C5-457D-8216-8106D6CA0ED3}" presName="parentText2" presStyleLbl="node1" presStyleIdx="1" presStyleCnt="3" custScaleX="102083" custLinFactNeighborX="79" custLinFactNeighborY="-15341">
        <dgm:presLayoutVars>
          <dgm:chMax/>
          <dgm:chPref val="3"/>
          <dgm:bulletEnabled val="1"/>
        </dgm:presLayoutVars>
      </dgm:prSet>
      <dgm:spPr/>
    </dgm:pt>
    <dgm:pt modelId="{136D3C0B-2C77-47CC-81E1-AAB624179C10}" type="pres">
      <dgm:prSet presAssocID="{59081ABA-F1C5-457D-8216-8106D6CA0ED3}" presName="childText2" presStyleLbl="solidAlignAcc1" presStyleIdx="1" presStyleCnt="3" custScaleX="89976" custScaleY="151538" custLinFactNeighborX="-4318" custLinFactNeighborY="13162">
        <dgm:presLayoutVars>
          <dgm:chMax val="0"/>
          <dgm:chPref val="0"/>
          <dgm:bulletEnabled val="1"/>
        </dgm:presLayoutVars>
      </dgm:prSet>
      <dgm:spPr/>
    </dgm:pt>
    <dgm:pt modelId="{9197909A-240F-4A12-9039-4BA307A27BE3}" type="pres">
      <dgm:prSet presAssocID="{64451220-E2D9-4F5C-9080-7F4BDBB728C9}" presName="parentText3" presStyleLbl="node1" presStyleIdx="2" presStyleCnt="3" custScaleX="105225" custLinFactNeighborX="883" custLinFactNeighborY="-34889">
        <dgm:presLayoutVars>
          <dgm:chMax/>
          <dgm:chPref val="3"/>
          <dgm:bulletEnabled val="1"/>
        </dgm:presLayoutVars>
      </dgm:prSet>
      <dgm:spPr/>
    </dgm:pt>
    <dgm:pt modelId="{5BEEB2B8-458D-4657-A6F7-95499035BD41}" type="pres">
      <dgm:prSet presAssocID="{64451220-E2D9-4F5C-9080-7F4BDBB728C9}" presName="childText3" presStyleLbl="solidAlignAcc1" presStyleIdx="2" presStyleCnt="3" custScaleX="99377" custScaleY="120057" custLinFactNeighborX="390" custLinFactNeighborY="-13959">
        <dgm:presLayoutVars>
          <dgm:chMax val="0"/>
          <dgm:chPref val="0"/>
          <dgm:bulletEnabled val="1"/>
        </dgm:presLayoutVars>
      </dgm:prSet>
      <dgm:spPr/>
    </dgm:pt>
  </dgm:ptLst>
  <dgm:cxnLst>
    <dgm:cxn modelId="{71937901-35E1-44CB-9A45-34E575807A7F}" type="presOf" srcId="{9ADA0C82-7529-436B-9A71-0F81D9B3D7FC}" destId="{68E33B60-1B09-4E77-A354-95EECDB0DBCD}" srcOrd="0" destOrd="0" presId="urn:microsoft.com/office/officeart/2009/3/layout/IncreasingArrowsProcess"/>
    <dgm:cxn modelId="{FFF82402-7D4B-4CC0-B063-1E640B506681}" type="presOf" srcId="{64451220-E2D9-4F5C-9080-7F4BDBB728C9}" destId="{9197909A-240F-4A12-9039-4BA307A27BE3}" srcOrd="0" destOrd="0" presId="urn:microsoft.com/office/officeart/2009/3/layout/IncreasingArrowsProcess"/>
    <dgm:cxn modelId="{E08B0309-6D07-4D5A-8F7A-A598BD70D21B}" type="presOf" srcId="{59081ABA-F1C5-457D-8216-8106D6CA0ED3}" destId="{308277BE-9C70-474B-9B39-BB46EFC79552}" srcOrd="0" destOrd="0" presId="urn:microsoft.com/office/officeart/2009/3/layout/IncreasingArrowsProcess"/>
    <dgm:cxn modelId="{07E89909-288C-45F2-8996-358AEAABA3FA}" type="presOf" srcId="{02B8D24B-7B10-42FD-A46B-F5C7537879FD}" destId="{5BEEB2B8-458D-4657-A6F7-95499035BD41}" srcOrd="0" destOrd="0" presId="urn:microsoft.com/office/officeart/2009/3/layout/IncreasingArrowsProcess"/>
    <dgm:cxn modelId="{06E3F719-A9CF-4C9E-8CFD-AEE2A00C13E4}" type="presOf" srcId="{60E0DDA4-352A-4750-8209-055329510E6F}" destId="{136D3C0B-2C77-47CC-81E1-AAB624179C10}" srcOrd="0" destOrd="2" presId="urn:microsoft.com/office/officeart/2009/3/layout/IncreasingArrowsProcess"/>
    <dgm:cxn modelId="{93C3DB20-BB27-4523-81A8-12F4FC6D2AF0}" type="presOf" srcId="{7DF64818-BC71-420C-A621-993ED4BAC383}" destId="{136D3C0B-2C77-47CC-81E1-AAB624179C10}" srcOrd="0" destOrd="4" presId="urn:microsoft.com/office/officeart/2009/3/layout/IncreasingArrowsProcess"/>
    <dgm:cxn modelId="{0EF26B3D-3DEC-4F22-9129-E3BBECD4505D}" srcId="{64451220-E2D9-4F5C-9080-7F4BDBB728C9}" destId="{02B8D24B-7B10-42FD-A46B-F5C7537879FD}" srcOrd="0" destOrd="0" parTransId="{AE96FB5E-E81A-4A5E-9883-CD5A343C56C8}" sibTransId="{2BCC955B-A707-4494-826C-E402DBA88342}"/>
    <dgm:cxn modelId="{AB75A552-1E7A-4186-A013-C4A5A6D712F8}" srcId="{59081ABA-F1C5-457D-8216-8106D6CA0ED3}" destId="{ED260DE2-EA64-4320-AA32-F7FBF4401294}" srcOrd="5" destOrd="0" parTransId="{1D5583C3-023E-4AAB-BC86-EEFE63849676}" sibTransId="{6DCBD8A2-7EC3-4F0A-85D7-ECF3F1AEEE68}"/>
    <dgm:cxn modelId="{AF14AF74-7598-475C-9CA9-9650324CCBDA}" type="presOf" srcId="{DCE43FDE-4017-4826-8ED2-D627AAFBB292}" destId="{3DE2B3A8-F618-448D-90E5-5B1FB8F37921}" srcOrd="0" destOrd="0" presId="urn:microsoft.com/office/officeart/2009/3/layout/IncreasingArrowsProcess"/>
    <dgm:cxn modelId="{2494CC54-A4F3-47F9-BA61-49A87A020746}" srcId="{F5C134F4-12CB-4273-A24B-862FCCB60339}" destId="{59081ABA-F1C5-457D-8216-8106D6CA0ED3}" srcOrd="1" destOrd="0" parTransId="{780CE6E0-94EE-4241-8A4B-A7D736CE72E8}" sibTransId="{8A36FF0C-7A85-4303-93FB-F253BFA4C477}"/>
    <dgm:cxn modelId="{C5480475-5580-4AD0-AD58-2D437FEEB3D8}" srcId="{59081ABA-F1C5-457D-8216-8106D6CA0ED3}" destId="{7DF64818-BC71-420C-A621-993ED4BAC383}" srcOrd="4" destOrd="0" parTransId="{9F052F78-DC17-4007-9704-046138B406E9}" sibTransId="{5BC69D25-DA83-4C07-930B-65BA594F86D4}"/>
    <dgm:cxn modelId="{255A5077-067D-4620-A3F7-7E5175F52601}" type="presOf" srcId="{ED260DE2-EA64-4320-AA32-F7FBF4401294}" destId="{136D3C0B-2C77-47CC-81E1-AAB624179C10}" srcOrd="0" destOrd="5" presId="urn:microsoft.com/office/officeart/2009/3/layout/IncreasingArrowsProcess"/>
    <dgm:cxn modelId="{8186B378-AE91-4860-9760-A36B0426D128}" type="presOf" srcId="{AC24EF94-075D-47A7-A4EC-50A1E7E133D1}" destId="{136D3C0B-2C77-47CC-81E1-AAB624179C10}" srcOrd="0" destOrd="0" presId="urn:microsoft.com/office/officeart/2009/3/layout/IncreasingArrowsProcess"/>
    <dgm:cxn modelId="{D0F60D7D-E4BA-4D55-832F-5F77752236A8}" type="presOf" srcId="{D6E72393-BDF0-4F57-92BC-7701FEBC4105}" destId="{136D3C0B-2C77-47CC-81E1-AAB624179C10}" srcOrd="0" destOrd="1" presId="urn:microsoft.com/office/officeart/2009/3/layout/IncreasingArrowsProcess"/>
    <dgm:cxn modelId="{54BD5CA4-E768-4FC1-A30F-CACD8895972F}" srcId="{F5C134F4-12CB-4273-A24B-862FCCB60339}" destId="{DCE43FDE-4017-4826-8ED2-D627AAFBB292}" srcOrd="0" destOrd="0" parTransId="{F60EB765-43CA-4B0C-A735-79F332EA12D2}" sibTransId="{CD22DFC2-7804-4BA3-BD23-472164874D90}"/>
    <dgm:cxn modelId="{DAD949A6-F1FC-4EC5-90B0-3D592FE19678}" srcId="{59081ABA-F1C5-457D-8216-8106D6CA0ED3}" destId="{8BED3B37-6CC7-485A-9F76-3A5672B2B741}" srcOrd="3" destOrd="0" parTransId="{7D49F035-A3AE-4A70-813A-20F2A4C1D075}" sibTransId="{CBF8EE5F-8707-46F3-8F8C-2E5EC53C0CFA}"/>
    <dgm:cxn modelId="{311F08B6-764D-462F-96BD-ED5F77A7E0B5}" type="presOf" srcId="{8BED3B37-6CC7-485A-9F76-3A5672B2B741}" destId="{136D3C0B-2C77-47CC-81E1-AAB624179C10}" srcOrd="0" destOrd="3" presId="urn:microsoft.com/office/officeart/2009/3/layout/IncreasingArrowsProcess"/>
    <dgm:cxn modelId="{AA0D36BD-647A-4E1D-ABBF-FF38942C9C3A}" srcId="{DCE43FDE-4017-4826-8ED2-D627AAFBB292}" destId="{9ADA0C82-7529-436B-9A71-0F81D9B3D7FC}" srcOrd="0" destOrd="0" parTransId="{5AE5636D-F2FC-42D3-B85B-2D4FFAEE075B}" sibTransId="{1AD34668-C659-4D86-A0EC-911A3151E10D}"/>
    <dgm:cxn modelId="{3602EFD3-FA21-47A7-A9E2-61165F5024C6}" srcId="{59081ABA-F1C5-457D-8216-8106D6CA0ED3}" destId="{D6E72393-BDF0-4F57-92BC-7701FEBC4105}" srcOrd="1" destOrd="0" parTransId="{90B2A28E-4D52-46AE-A4A9-CD919799D3F4}" sibTransId="{912855FF-C65D-468C-80C3-D980F7C7F303}"/>
    <dgm:cxn modelId="{6AFE17DD-F124-4DC9-B87A-C89B925306FC}" srcId="{59081ABA-F1C5-457D-8216-8106D6CA0ED3}" destId="{AC24EF94-075D-47A7-A4EC-50A1E7E133D1}" srcOrd="0" destOrd="0" parTransId="{74F99CDD-521D-4F90-B1EE-D16242CC1339}" sibTransId="{DF754A2D-A393-4C06-9746-ADEFDE64FB3D}"/>
    <dgm:cxn modelId="{28D322E0-315C-4FBD-9A3A-47A98F785DE4}" srcId="{F5C134F4-12CB-4273-A24B-862FCCB60339}" destId="{64451220-E2D9-4F5C-9080-7F4BDBB728C9}" srcOrd="2" destOrd="0" parTransId="{4855D09F-6537-496A-8283-07D15F765FFD}" sibTransId="{FBBB412B-8B1D-449E-8B84-EB907D475760}"/>
    <dgm:cxn modelId="{8DA409E5-749F-4408-9285-B531E07DCB67}" srcId="{59081ABA-F1C5-457D-8216-8106D6CA0ED3}" destId="{60E0DDA4-352A-4750-8209-055329510E6F}" srcOrd="2" destOrd="0" parTransId="{ACDFEFBB-EC00-4189-96FD-E699DE8AF226}" sibTransId="{E5936B50-7A37-4392-A028-C317575DAB87}"/>
    <dgm:cxn modelId="{1A6194F8-2551-4829-ADAE-C9B4954A9F73}" type="presOf" srcId="{F5C134F4-12CB-4273-A24B-862FCCB60339}" destId="{C4D40519-B055-4744-9951-83A32254E7E5}" srcOrd="0" destOrd="0" presId="urn:microsoft.com/office/officeart/2009/3/layout/IncreasingArrowsProcess"/>
    <dgm:cxn modelId="{B70FB540-4F1B-419D-8353-8E48150F05AC}" type="presParOf" srcId="{C4D40519-B055-4744-9951-83A32254E7E5}" destId="{3DE2B3A8-F618-448D-90E5-5B1FB8F37921}" srcOrd="0" destOrd="0" presId="urn:microsoft.com/office/officeart/2009/3/layout/IncreasingArrowsProcess"/>
    <dgm:cxn modelId="{FDFB376E-3F82-47DA-8ACA-910E7C686D83}" type="presParOf" srcId="{C4D40519-B055-4744-9951-83A32254E7E5}" destId="{68E33B60-1B09-4E77-A354-95EECDB0DBCD}" srcOrd="1" destOrd="0" presId="urn:microsoft.com/office/officeart/2009/3/layout/IncreasingArrowsProcess"/>
    <dgm:cxn modelId="{A8B1566B-3B02-43D0-A213-115C95772A1A}" type="presParOf" srcId="{C4D40519-B055-4744-9951-83A32254E7E5}" destId="{308277BE-9C70-474B-9B39-BB46EFC79552}" srcOrd="2" destOrd="0" presId="urn:microsoft.com/office/officeart/2009/3/layout/IncreasingArrowsProcess"/>
    <dgm:cxn modelId="{D99D084F-830B-4D43-92A0-42BFEB398992}" type="presParOf" srcId="{C4D40519-B055-4744-9951-83A32254E7E5}" destId="{136D3C0B-2C77-47CC-81E1-AAB624179C10}" srcOrd="3" destOrd="0" presId="urn:microsoft.com/office/officeart/2009/3/layout/IncreasingArrowsProcess"/>
    <dgm:cxn modelId="{F9DB9842-5F01-4B12-9B98-CCDC7CC4E905}" type="presParOf" srcId="{C4D40519-B055-4744-9951-83A32254E7E5}" destId="{9197909A-240F-4A12-9039-4BA307A27BE3}" srcOrd="4" destOrd="0" presId="urn:microsoft.com/office/officeart/2009/3/layout/IncreasingArrowsProcess"/>
    <dgm:cxn modelId="{5C94D5FC-F5AE-47BE-8139-6103C3079821}" type="presParOf" srcId="{C4D40519-B055-4744-9951-83A32254E7E5}" destId="{5BEEB2B8-458D-4657-A6F7-95499035BD4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2064695-B0E1-4573-8C37-E43FA71A9762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掌握外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志願選填策略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釐清升學傾向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學術或技職傾向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0B1229-6FA2-43CC-9315-38AA3D3791EE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98A16E8-0C01-40FF-BB65-A158048A3C3F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9DD8950C-2C44-483C-B65F-91C5C763EE5A}" type="par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4DC4B095-B9FA-4672-AFB2-D57D5C6809B3}" type="sib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25C67BC0-7F02-444D-8C53-BE3B952BA520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科系關聯性高：衡量自己真實能力</a:t>
          </a:r>
        </a:p>
      </dgm:t>
    </dgm:pt>
    <dgm:pt modelId="{696F6868-AB09-4E8B-AC45-0CCE2342A9CE}" type="par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005F0E2F-B651-46DF-966C-A92F654F5FCD}" type="sib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3389AD03-FA60-44BF-A781-F580DF174A83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科系關聯性低：思考做決定的關鍵因素</a:t>
          </a:r>
        </a:p>
      </dgm:t>
    </dgm:pt>
    <dgm:pt modelId="{693007A8-86C3-492F-8B80-7B35C565D16D}" type="par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28C49025-747A-48E1-BC48-041DC3E8A9CD}" type="sib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D99783D9-278B-4175-843F-E875AC895D18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ADB6B65E-DB9E-46C0-B10A-D4B12A545324}" type="par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13A5152A-D797-445E-846C-0461D7B7E55D}" type="sib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0A5D3742-B02E-4797-9F3D-1E738702FCF4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思考做決定的關鍵因素（環境、重要他人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…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632C879A-A2B3-4DF7-A4D6-D776149E7AFD}" type="par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AF90D38E-55C6-4025-94A2-0191091BC4DD}" type="sib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73F34416-EFBD-4B96-B93E-4A21379B7821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增加更多備案</a:t>
          </a:r>
        </a:p>
      </dgm:t>
    </dgm:pt>
    <dgm:pt modelId="{1B53F796-7D16-444F-BB29-8154C10CD17B}" type="par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CD1E8CD1-0AC1-43B1-9924-B24AA2FEA973}" type="sib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E71D9227-959D-4D00-A0F9-E287CD9C907D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種以上</a:t>
          </a:r>
        </a:p>
      </dgm:t>
    </dgm:pt>
    <dgm:pt modelId="{EE6A1D19-75BB-43C5-BA0E-1ACDE1E3FA79}" type="par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788804B8-A1D9-4F66-BF40-56CA8CB3C5A0}" type="sib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C5C531A2-94A0-412B-8CDA-92B8A5BE54C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</dgm:t>
    </dgm:pt>
    <dgm:pt modelId="{BD94C589-AAC6-4C58-BB06-4D0FAFF64CDB}" type="par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421CA5EA-BCD4-4554-8304-76728AF6A6ED}" type="sib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2E9E8F14-DEEC-4AA0-85AA-884CCDC6C5A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12BAD3F7-2FE7-4688-849D-69E50933DDBC}" type="par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2DD23771-51C9-43EC-8DF5-84E1690F7631}" type="sib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520DBC79-C297-43E6-8675-A9D09FE3EB85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衡量自己真實能力</a:t>
          </a:r>
        </a:p>
      </dgm:t>
    </dgm:pt>
    <dgm:pt modelId="{F295296C-756E-4DFF-8E80-65B94BD2E7FC}" type="par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C8D6315B-DC7F-454C-A834-4F575B1C6467}" type="sib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D84785A1-9B1D-49DA-A843-7C347FA5C184}" type="pres">
      <dgm:prSet presAssocID="{E80B1229-6FA2-43CC-9315-38AA3D3791E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B1D489D-3D09-4FB3-A956-B02D2FC579B9}" type="pres">
      <dgm:prSet presAssocID="{498A16E8-0C01-40FF-BB65-A158048A3C3F}" presName="circle1" presStyleLbl="node1" presStyleIdx="0" presStyleCnt="3"/>
      <dgm:spPr/>
    </dgm:pt>
    <dgm:pt modelId="{46072364-A4EE-4F78-AB1C-2C1F3E5BB642}" type="pres">
      <dgm:prSet presAssocID="{498A16E8-0C01-40FF-BB65-A158048A3C3F}" presName="space" presStyleCnt="0"/>
      <dgm:spPr/>
    </dgm:pt>
    <dgm:pt modelId="{388C77AE-32E0-4F42-8AD7-28BF476DE90A}" type="pres">
      <dgm:prSet presAssocID="{498A16E8-0C01-40FF-BB65-A158048A3C3F}" presName="rect1" presStyleLbl="alignAcc1" presStyleIdx="0" presStyleCnt="3" custLinFactNeighborX="-65"/>
      <dgm:spPr/>
    </dgm:pt>
    <dgm:pt modelId="{C47BCEAD-00E4-487D-A9DE-C163010BE2BE}" type="pres">
      <dgm:prSet presAssocID="{D99783D9-278B-4175-843F-E875AC895D18}" presName="vertSpace2" presStyleLbl="node1" presStyleIdx="0" presStyleCnt="3"/>
      <dgm:spPr/>
    </dgm:pt>
    <dgm:pt modelId="{7C64C809-FFFC-41AB-BBA3-C8177CD0C1E7}" type="pres">
      <dgm:prSet presAssocID="{D99783D9-278B-4175-843F-E875AC895D18}" presName="circle2" presStyleLbl="node1" presStyleIdx="1" presStyleCnt="3"/>
      <dgm:spPr/>
    </dgm:pt>
    <dgm:pt modelId="{73B9FA82-412B-4525-8D72-421CAFB60876}" type="pres">
      <dgm:prSet presAssocID="{D99783D9-278B-4175-843F-E875AC895D18}" presName="rect2" presStyleLbl="alignAcc1" presStyleIdx="1" presStyleCnt="3" custScaleY="101552"/>
      <dgm:spPr/>
    </dgm:pt>
    <dgm:pt modelId="{F7643BDB-8583-411E-B448-592BFD2404CC}" type="pres">
      <dgm:prSet presAssocID="{E71D9227-959D-4D00-A0F9-E287CD9C907D}" presName="vertSpace3" presStyleLbl="node1" presStyleIdx="1" presStyleCnt="3"/>
      <dgm:spPr/>
    </dgm:pt>
    <dgm:pt modelId="{C2AC3B99-1830-479A-BD6A-31C50EC29EA9}" type="pres">
      <dgm:prSet presAssocID="{E71D9227-959D-4D00-A0F9-E287CD9C907D}" presName="circle3" presStyleLbl="node1" presStyleIdx="2" presStyleCnt="3"/>
      <dgm:spPr/>
    </dgm:pt>
    <dgm:pt modelId="{DE0695C9-DF37-4DAE-B3CE-0C7300D90495}" type="pres">
      <dgm:prSet presAssocID="{E71D9227-959D-4D00-A0F9-E287CD9C907D}" presName="rect3" presStyleLbl="alignAcc1" presStyleIdx="2" presStyleCnt="3"/>
      <dgm:spPr/>
    </dgm:pt>
    <dgm:pt modelId="{C4BCC207-65A7-4DAE-9D9D-70A52FDF49A1}" type="pres">
      <dgm:prSet presAssocID="{498A16E8-0C01-40FF-BB65-A158048A3C3F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E6D78DD4-9533-4950-B5DD-AC0A89C7B575}" type="pres">
      <dgm:prSet presAssocID="{498A16E8-0C01-40FF-BB65-A158048A3C3F}" presName="rect1ChTx" presStyleLbl="alignAcc1" presStyleIdx="2" presStyleCnt="3" custScaleX="163124" custLinFactNeighborX="-31097">
        <dgm:presLayoutVars>
          <dgm:bulletEnabled val="1"/>
        </dgm:presLayoutVars>
      </dgm:prSet>
      <dgm:spPr/>
    </dgm:pt>
    <dgm:pt modelId="{5E23657A-3B92-4E2A-8A78-EBEB69C26FAA}" type="pres">
      <dgm:prSet presAssocID="{D99783D9-278B-4175-843F-E875AC895D18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8218834E-D3C4-461B-B9EB-C4062E6907B2}" type="pres">
      <dgm:prSet presAssocID="{D99783D9-278B-4175-843F-E875AC895D18}" presName="rect2ChTx" presStyleLbl="alignAcc1" presStyleIdx="2" presStyleCnt="3" custScaleX="180119" custLinFactNeighborX="-34317" custLinFactNeighborY="522">
        <dgm:presLayoutVars>
          <dgm:bulletEnabled val="1"/>
        </dgm:presLayoutVars>
      </dgm:prSet>
      <dgm:spPr/>
    </dgm:pt>
    <dgm:pt modelId="{7C6B03B6-1C1D-4F62-A7C3-2A36DD8131E9}" type="pres">
      <dgm:prSet presAssocID="{E71D9227-959D-4D00-A0F9-E287CD9C907D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73B4A802-AB9F-464E-A51C-C245D405930D}" type="pres">
      <dgm:prSet presAssocID="{E71D9227-959D-4D00-A0F9-E287CD9C907D}" presName="rect3ChTx" presStyleLbl="alignAcc1" presStyleIdx="2" presStyleCnt="3" custScaleX="156885" custLinFactNeighborX="-21124" custLinFactNeighborY="3288">
        <dgm:presLayoutVars>
          <dgm:bulletEnabled val="1"/>
        </dgm:presLayoutVars>
      </dgm:prSet>
      <dgm:spPr/>
    </dgm:pt>
  </dgm:ptLst>
  <dgm:cxnLst>
    <dgm:cxn modelId="{33150507-734D-4F9B-9E82-C3D57C1F84DC}" srcId="{498A16E8-0C01-40FF-BB65-A158048A3C3F}" destId="{25C67BC0-7F02-444D-8C53-BE3B952BA520}" srcOrd="0" destOrd="0" parTransId="{696F6868-AB09-4E8B-AC45-0CCE2342A9CE}" sibTransId="{005F0E2F-B651-46DF-966C-A92F654F5FCD}"/>
    <dgm:cxn modelId="{22AC5015-5AD4-4FA7-BA7D-0CBAF70790C5}" srcId="{D99783D9-278B-4175-843F-E875AC895D18}" destId="{0A5D3742-B02E-4797-9F3D-1E738702FCF4}" srcOrd="0" destOrd="0" parTransId="{632C879A-A2B3-4DF7-A4D6-D776149E7AFD}" sibTransId="{AF90D38E-55C6-4025-94A2-0191091BC4DD}"/>
    <dgm:cxn modelId="{7794B627-246A-4538-BA8C-9AC8C6408CCA}" type="presOf" srcId="{498A16E8-0C01-40FF-BB65-A158048A3C3F}" destId="{388C77AE-32E0-4F42-8AD7-28BF476DE90A}" srcOrd="0" destOrd="0" presId="urn:microsoft.com/office/officeart/2005/8/layout/target3"/>
    <dgm:cxn modelId="{5AFC492D-AC95-4C23-8107-8E57151C1588}" type="presOf" srcId="{25C67BC0-7F02-444D-8C53-BE3B952BA520}" destId="{E6D78DD4-9533-4950-B5DD-AC0A89C7B575}" srcOrd="0" destOrd="0" presId="urn:microsoft.com/office/officeart/2005/8/layout/target3"/>
    <dgm:cxn modelId="{CAD5564B-CFCD-44EA-8B14-9E61BA75D814}" srcId="{E71D9227-959D-4D00-A0F9-E287CD9C907D}" destId="{2E9E8F14-DEEC-4AA0-85AA-884CCDC6C5A1}" srcOrd="1" destOrd="0" parTransId="{12BAD3F7-2FE7-4688-849D-69E50933DDBC}" sibTransId="{2DD23771-51C9-43EC-8DF5-84E1690F7631}"/>
    <dgm:cxn modelId="{BA7DA955-11C8-4E50-AF2D-4ED3408ACBE1}" srcId="{D99783D9-278B-4175-843F-E875AC895D18}" destId="{520DBC79-C297-43E6-8675-A9D09FE3EB85}" srcOrd="2" destOrd="0" parTransId="{F295296C-756E-4DFF-8E80-65B94BD2E7FC}" sibTransId="{C8D6315B-DC7F-454C-A834-4F575B1C6467}"/>
    <dgm:cxn modelId="{D571AD55-3B15-43FF-9CA4-408798EBC69C}" type="presOf" srcId="{D99783D9-278B-4175-843F-E875AC895D18}" destId="{5E23657A-3B92-4E2A-8A78-EBEB69C26FAA}" srcOrd="1" destOrd="0" presId="urn:microsoft.com/office/officeart/2005/8/layout/target3"/>
    <dgm:cxn modelId="{477BB57A-435E-4622-9C48-C915925F2AEF}" type="presOf" srcId="{498A16E8-0C01-40FF-BB65-A158048A3C3F}" destId="{C4BCC207-65A7-4DAE-9D9D-70A52FDF49A1}" srcOrd="1" destOrd="0" presId="urn:microsoft.com/office/officeart/2005/8/layout/target3"/>
    <dgm:cxn modelId="{A91E0D7F-4AD4-45CF-8D68-23D3B0E0245A}" srcId="{E80B1229-6FA2-43CC-9315-38AA3D3791EE}" destId="{E71D9227-959D-4D00-A0F9-E287CD9C907D}" srcOrd="2" destOrd="0" parTransId="{EE6A1D19-75BB-43C5-BA0E-1ACDE1E3FA79}" sibTransId="{788804B8-A1D9-4F66-BF40-56CA8CB3C5A0}"/>
    <dgm:cxn modelId="{77D79682-D258-445D-AA46-9EF0C23F7B9C}" srcId="{E71D9227-959D-4D00-A0F9-E287CD9C907D}" destId="{C5C531A2-94A0-412B-8CDA-92B8A5BE54C1}" srcOrd="0" destOrd="0" parTransId="{BD94C589-AAC6-4C58-BB06-4D0FAFF64CDB}" sibTransId="{421CA5EA-BCD4-4554-8304-76728AF6A6ED}"/>
    <dgm:cxn modelId="{2937A682-BD45-404B-A937-9F30C065DBD8}" srcId="{498A16E8-0C01-40FF-BB65-A158048A3C3F}" destId="{3389AD03-FA60-44BF-A781-F580DF174A83}" srcOrd="1" destOrd="0" parTransId="{693007A8-86C3-492F-8B80-7B35C565D16D}" sibTransId="{28C49025-747A-48E1-BC48-041DC3E8A9CD}"/>
    <dgm:cxn modelId="{121F3784-F46A-401D-99BB-2965C9CD2F6F}" type="presOf" srcId="{D99783D9-278B-4175-843F-E875AC895D18}" destId="{73B9FA82-412B-4525-8D72-421CAFB60876}" srcOrd="0" destOrd="0" presId="urn:microsoft.com/office/officeart/2005/8/layout/target3"/>
    <dgm:cxn modelId="{90D69293-0745-42BA-BD24-C3C77FD4379E}" type="presOf" srcId="{C5C531A2-94A0-412B-8CDA-92B8A5BE54C1}" destId="{73B4A802-AB9F-464E-A51C-C245D405930D}" srcOrd="0" destOrd="0" presId="urn:microsoft.com/office/officeart/2005/8/layout/target3"/>
    <dgm:cxn modelId="{25754B96-4491-4CB9-9DE9-EE9572F135CD}" srcId="{E80B1229-6FA2-43CC-9315-38AA3D3791EE}" destId="{D99783D9-278B-4175-843F-E875AC895D18}" srcOrd="1" destOrd="0" parTransId="{ADB6B65E-DB9E-46C0-B10A-D4B12A545324}" sibTransId="{13A5152A-D797-445E-846C-0461D7B7E55D}"/>
    <dgm:cxn modelId="{2514F69A-56E3-4147-B7E1-C71F71A59F26}" srcId="{D99783D9-278B-4175-843F-E875AC895D18}" destId="{73F34416-EFBD-4B96-B93E-4A21379B7821}" srcOrd="1" destOrd="0" parTransId="{1B53F796-7D16-444F-BB29-8154C10CD17B}" sibTransId="{CD1E8CD1-0AC1-43B1-9924-B24AA2FEA973}"/>
    <dgm:cxn modelId="{633E21A6-2BF4-400C-B3A8-182EB0887778}" type="presOf" srcId="{3389AD03-FA60-44BF-A781-F580DF174A83}" destId="{E6D78DD4-9533-4950-B5DD-AC0A89C7B575}" srcOrd="0" destOrd="1" presId="urn:microsoft.com/office/officeart/2005/8/layout/target3"/>
    <dgm:cxn modelId="{1303C6B8-318B-4A33-8D17-3E61457C5666}" type="presOf" srcId="{E80B1229-6FA2-43CC-9315-38AA3D3791EE}" destId="{D84785A1-9B1D-49DA-A843-7C347FA5C184}" srcOrd="0" destOrd="0" presId="urn:microsoft.com/office/officeart/2005/8/layout/target3"/>
    <dgm:cxn modelId="{25FE1EBC-9569-4332-92A0-F8B9CCAE09A3}" type="presOf" srcId="{E71D9227-959D-4D00-A0F9-E287CD9C907D}" destId="{7C6B03B6-1C1D-4F62-A7C3-2A36DD8131E9}" srcOrd="1" destOrd="0" presId="urn:microsoft.com/office/officeart/2005/8/layout/target3"/>
    <dgm:cxn modelId="{CA6C1DCB-9B96-496E-B53E-68857C4AA90B}" type="presOf" srcId="{2E9E8F14-DEEC-4AA0-85AA-884CCDC6C5A1}" destId="{73B4A802-AB9F-464E-A51C-C245D405930D}" srcOrd="0" destOrd="1" presId="urn:microsoft.com/office/officeart/2005/8/layout/target3"/>
    <dgm:cxn modelId="{DB5207D4-9524-490C-BD2D-B7BCFD0E7605}" type="presOf" srcId="{E71D9227-959D-4D00-A0F9-E287CD9C907D}" destId="{DE0695C9-DF37-4DAE-B3CE-0C7300D90495}" srcOrd="0" destOrd="0" presId="urn:microsoft.com/office/officeart/2005/8/layout/target3"/>
    <dgm:cxn modelId="{9E0602D6-0852-4146-88E2-F0AAF16DBB24}" srcId="{E80B1229-6FA2-43CC-9315-38AA3D3791EE}" destId="{498A16E8-0C01-40FF-BB65-A158048A3C3F}" srcOrd="0" destOrd="0" parTransId="{9DD8950C-2C44-483C-B65F-91C5C763EE5A}" sibTransId="{4DC4B095-B9FA-4672-AFB2-D57D5C6809B3}"/>
    <dgm:cxn modelId="{99CE55EA-36F4-4DC6-AF27-8BA742491F8A}" type="presOf" srcId="{520DBC79-C297-43E6-8675-A9D09FE3EB85}" destId="{8218834E-D3C4-461B-B9EB-C4062E6907B2}" srcOrd="0" destOrd="2" presId="urn:microsoft.com/office/officeart/2005/8/layout/target3"/>
    <dgm:cxn modelId="{2AA2B2EA-A060-4643-953F-828F817C336F}" type="presOf" srcId="{0A5D3742-B02E-4797-9F3D-1E738702FCF4}" destId="{8218834E-D3C4-461B-B9EB-C4062E6907B2}" srcOrd="0" destOrd="0" presId="urn:microsoft.com/office/officeart/2005/8/layout/target3"/>
    <dgm:cxn modelId="{5138F6F6-E707-4A98-A0FA-370950FF1759}" type="presOf" srcId="{73F34416-EFBD-4B96-B93E-4A21379B7821}" destId="{8218834E-D3C4-461B-B9EB-C4062E6907B2}" srcOrd="0" destOrd="1" presId="urn:microsoft.com/office/officeart/2005/8/layout/target3"/>
    <dgm:cxn modelId="{534D50A6-231E-4385-9B19-D8ADEBE03323}" type="presParOf" srcId="{D84785A1-9B1D-49DA-A843-7C347FA5C184}" destId="{0B1D489D-3D09-4FB3-A956-B02D2FC579B9}" srcOrd="0" destOrd="0" presId="urn:microsoft.com/office/officeart/2005/8/layout/target3"/>
    <dgm:cxn modelId="{5BDF7342-D2EE-4233-97AA-988696CBC192}" type="presParOf" srcId="{D84785A1-9B1D-49DA-A843-7C347FA5C184}" destId="{46072364-A4EE-4F78-AB1C-2C1F3E5BB642}" srcOrd="1" destOrd="0" presId="urn:microsoft.com/office/officeart/2005/8/layout/target3"/>
    <dgm:cxn modelId="{77E46440-3536-41AE-8F39-0C9DACED53CE}" type="presParOf" srcId="{D84785A1-9B1D-49DA-A843-7C347FA5C184}" destId="{388C77AE-32E0-4F42-8AD7-28BF476DE90A}" srcOrd="2" destOrd="0" presId="urn:microsoft.com/office/officeart/2005/8/layout/target3"/>
    <dgm:cxn modelId="{BC71879F-867E-4D14-AB61-2038C553AFB1}" type="presParOf" srcId="{D84785A1-9B1D-49DA-A843-7C347FA5C184}" destId="{C47BCEAD-00E4-487D-A9DE-C163010BE2BE}" srcOrd="3" destOrd="0" presId="urn:microsoft.com/office/officeart/2005/8/layout/target3"/>
    <dgm:cxn modelId="{6CF6B41D-B91B-415D-BBAA-7F9D3E09085F}" type="presParOf" srcId="{D84785A1-9B1D-49DA-A843-7C347FA5C184}" destId="{7C64C809-FFFC-41AB-BBA3-C8177CD0C1E7}" srcOrd="4" destOrd="0" presId="urn:microsoft.com/office/officeart/2005/8/layout/target3"/>
    <dgm:cxn modelId="{06E52A46-E659-47BF-854C-69950508B2C2}" type="presParOf" srcId="{D84785A1-9B1D-49DA-A843-7C347FA5C184}" destId="{73B9FA82-412B-4525-8D72-421CAFB60876}" srcOrd="5" destOrd="0" presId="urn:microsoft.com/office/officeart/2005/8/layout/target3"/>
    <dgm:cxn modelId="{498ECDDD-1E9B-46EE-A0DF-56020311A355}" type="presParOf" srcId="{D84785A1-9B1D-49DA-A843-7C347FA5C184}" destId="{F7643BDB-8583-411E-B448-592BFD2404CC}" srcOrd="6" destOrd="0" presId="urn:microsoft.com/office/officeart/2005/8/layout/target3"/>
    <dgm:cxn modelId="{CADA3716-B300-4588-908C-07D58A94616B}" type="presParOf" srcId="{D84785A1-9B1D-49DA-A843-7C347FA5C184}" destId="{C2AC3B99-1830-479A-BD6A-31C50EC29EA9}" srcOrd="7" destOrd="0" presId="urn:microsoft.com/office/officeart/2005/8/layout/target3"/>
    <dgm:cxn modelId="{498E487F-8879-4069-B5E7-2D1C46A0722E}" type="presParOf" srcId="{D84785A1-9B1D-49DA-A843-7C347FA5C184}" destId="{DE0695C9-DF37-4DAE-B3CE-0C7300D90495}" srcOrd="8" destOrd="0" presId="urn:microsoft.com/office/officeart/2005/8/layout/target3"/>
    <dgm:cxn modelId="{7CED9603-62FF-4D9F-A06B-06F364F0C3A1}" type="presParOf" srcId="{D84785A1-9B1D-49DA-A843-7C347FA5C184}" destId="{C4BCC207-65A7-4DAE-9D9D-70A52FDF49A1}" srcOrd="9" destOrd="0" presId="urn:microsoft.com/office/officeart/2005/8/layout/target3"/>
    <dgm:cxn modelId="{F552A300-EDDF-4C8B-81DB-CC8C64A6A277}" type="presParOf" srcId="{D84785A1-9B1D-49DA-A843-7C347FA5C184}" destId="{E6D78DD4-9533-4950-B5DD-AC0A89C7B575}" srcOrd="10" destOrd="0" presId="urn:microsoft.com/office/officeart/2005/8/layout/target3"/>
    <dgm:cxn modelId="{531880C5-9357-4E5F-9B7B-DF9069636E47}" type="presParOf" srcId="{D84785A1-9B1D-49DA-A843-7C347FA5C184}" destId="{5E23657A-3B92-4E2A-8A78-EBEB69C26FAA}" srcOrd="11" destOrd="0" presId="urn:microsoft.com/office/officeart/2005/8/layout/target3"/>
    <dgm:cxn modelId="{18893B2F-C03B-41F2-A0EA-0A0A65CDE021}" type="presParOf" srcId="{D84785A1-9B1D-49DA-A843-7C347FA5C184}" destId="{8218834E-D3C4-461B-B9EB-C4062E6907B2}" srcOrd="12" destOrd="0" presId="urn:microsoft.com/office/officeart/2005/8/layout/target3"/>
    <dgm:cxn modelId="{A557756C-F038-4AD6-903D-16A11F88E3B7}" type="presParOf" srcId="{D84785A1-9B1D-49DA-A843-7C347FA5C184}" destId="{7C6B03B6-1C1D-4F62-A7C3-2A36DD8131E9}" srcOrd="13" destOrd="0" presId="urn:microsoft.com/office/officeart/2005/8/layout/target3"/>
    <dgm:cxn modelId="{4E4A22A2-AF07-418C-BCFB-8A12175616BD}" type="presParOf" srcId="{D84785A1-9B1D-49DA-A843-7C347FA5C184}" destId="{73B4A802-AB9F-464E-A51C-C245D405930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分析志願數量種類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DEF4E26-0031-4EB8-8BBF-77D160F1480E}" type="doc">
      <dgm:prSet loTypeId="urn:microsoft.com/office/officeart/2005/8/layout/process5" loCatId="process" qsTypeId="urn:microsoft.com/office/officeart/2005/8/quickstyle/simple2" qsCatId="simple" csTypeId="urn:microsoft.com/office/officeart/2005/8/colors/accent0_3" csCatId="mainScheme" phldr="1"/>
      <dgm:spPr/>
    </dgm:pt>
    <dgm:pt modelId="{58719D81-8C80-4D67-AC22-F2FC7E433ED1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列志願清單</a:t>
          </a:r>
        </a:p>
      </dgm:t>
    </dgm:pt>
    <dgm:pt modelId="{25D7DB23-817C-4EB5-9942-C6B51EF7ED4B}" type="parTrans" cxnId="{2EC2DEA6-8611-410D-A5E2-FFC388D384D5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09E4C0-C6D8-4AA6-9B9E-959E1F9A0AEC}" type="sibTrans" cxnId="{2EC2DEA6-8611-410D-A5E2-FFC388D384D5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4D654D-B81F-4699-A5F5-F8B1D5B6A2A4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因素考量</a:t>
          </a:r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能力評估</a:t>
          </a:r>
        </a:p>
      </dgm:t>
    </dgm:pt>
    <dgm:pt modelId="{E77D422E-5771-4725-A5A5-1034BB0FDCE1}" type="parTrans" cxnId="{392E8616-ABEE-4823-9D31-FF3B10222B65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74BEE7-D6F5-4AF0-B14B-7CB7A0EF64BC}" type="sibTrans" cxnId="{392E8616-ABEE-4823-9D31-FF3B10222B65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F02BBF-43D5-471E-A1AE-B158BDB8D595}">
      <dgm:prSet phldrT="[文字]" custT="1"/>
      <dgm:spPr/>
      <dgm:t>
        <a:bodyPr/>
        <a:lstStyle/>
        <a:p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排志願序</a:t>
          </a:r>
        </a:p>
        <a:p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365D75-EF20-480A-BB56-3EFD9150CE93}" type="parTrans" cxnId="{78083AF8-0F20-4383-AEE6-E3BC98925472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C76DBD-3B56-4D1B-8F98-5CEC69BE1C7C}" type="sibTrans" cxnId="{78083AF8-0F20-4383-AEE6-E3BC98925472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3BFDE0-449A-44C4-A7B5-C6DDC614D0F2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務實地調整學校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</a:p>
      </dgm:t>
    </dgm:pt>
    <dgm:pt modelId="{D23A2550-4884-45CF-A1D9-AD8972961E40}" type="parTrans" cxnId="{BACCCF6F-3F05-4D3B-A034-F583FB8A6B94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30B0DF-1A38-4047-86AA-93CE36AF6254}" type="sibTrans" cxnId="{BACCCF6F-3F05-4D3B-A034-F583FB8A6B94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FEBF66-ED19-4C8B-9821-095A361F1D6C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</a:t>
          </a:r>
        </a:p>
      </dgm:t>
    </dgm:pt>
    <dgm:pt modelId="{6E43EB94-4AE5-4456-A281-EBF93FAF745D}" type="parTrans" cxnId="{D491439E-A2C6-4698-8E09-807B5EE4EFD2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85F6C8-CDDD-471C-BE49-FA2279417842}" type="sibTrans" cxnId="{D491439E-A2C6-4698-8E09-807B5EE4EFD2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5874F1-D4B8-4827-80D8-5A85E155CA2F}" type="pres">
      <dgm:prSet presAssocID="{ADEF4E26-0031-4EB8-8BBF-77D160F1480E}" presName="diagram" presStyleCnt="0">
        <dgm:presLayoutVars>
          <dgm:dir/>
          <dgm:resizeHandles val="exact"/>
        </dgm:presLayoutVars>
      </dgm:prSet>
      <dgm:spPr/>
    </dgm:pt>
    <dgm:pt modelId="{CF0E4280-BAC1-4979-A4F7-47FDE4DCE38D}" type="pres">
      <dgm:prSet presAssocID="{58719D81-8C80-4D67-AC22-F2FC7E433ED1}" presName="node" presStyleLbl="node1" presStyleIdx="0" presStyleCnt="5" custLinFactNeighborX="-335" custLinFactNeighborY="2061">
        <dgm:presLayoutVars>
          <dgm:bulletEnabled val="1"/>
        </dgm:presLayoutVars>
      </dgm:prSet>
      <dgm:spPr/>
    </dgm:pt>
    <dgm:pt modelId="{8CBFCC1F-56CB-404D-ABF7-6C44DB37193E}" type="pres">
      <dgm:prSet presAssocID="{2009E4C0-C6D8-4AA6-9B9E-959E1F9A0AEC}" presName="sibTrans" presStyleLbl="sibTrans2D1" presStyleIdx="0" presStyleCnt="4"/>
      <dgm:spPr/>
    </dgm:pt>
    <dgm:pt modelId="{BD545009-B3EA-463B-8033-C3F6AC244C9B}" type="pres">
      <dgm:prSet presAssocID="{2009E4C0-C6D8-4AA6-9B9E-959E1F9A0AEC}" presName="connectorText" presStyleLbl="sibTrans2D1" presStyleIdx="0" presStyleCnt="4"/>
      <dgm:spPr/>
    </dgm:pt>
    <dgm:pt modelId="{1A24C7E3-C832-429F-9C9D-3A241B7EE7D3}" type="pres">
      <dgm:prSet presAssocID="{264D654D-B81F-4699-A5F5-F8B1D5B6A2A4}" presName="node" presStyleLbl="node1" presStyleIdx="1" presStyleCnt="5" custLinFactNeighborX="2890" custLinFactNeighborY="2877">
        <dgm:presLayoutVars>
          <dgm:bulletEnabled val="1"/>
        </dgm:presLayoutVars>
      </dgm:prSet>
      <dgm:spPr/>
    </dgm:pt>
    <dgm:pt modelId="{77E336CE-A1E2-4D7C-8F16-7991588009A9}" type="pres">
      <dgm:prSet presAssocID="{2F74BEE7-D6F5-4AF0-B14B-7CB7A0EF64BC}" presName="sibTrans" presStyleLbl="sibTrans2D1" presStyleIdx="1" presStyleCnt="4"/>
      <dgm:spPr/>
    </dgm:pt>
    <dgm:pt modelId="{AAF546BD-B64E-4EF2-89D0-592FC19CC7E5}" type="pres">
      <dgm:prSet presAssocID="{2F74BEE7-D6F5-4AF0-B14B-7CB7A0EF64BC}" presName="connectorText" presStyleLbl="sibTrans2D1" presStyleIdx="1" presStyleCnt="4"/>
      <dgm:spPr/>
    </dgm:pt>
    <dgm:pt modelId="{99465790-BAFD-4E03-9939-12C45E3628D8}" type="pres">
      <dgm:prSet presAssocID="{F2F02BBF-43D5-471E-A1AE-B158BDB8D595}" presName="node" presStyleLbl="node1" presStyleIdx="2" presStyleCnt="5">
        <dgm:presLayoutVars>
          <dgm:bulletEnabled val="1"/>
        </dgm:presLayoutVars>
      </dgm:prSet>
      <dgm:spPr/>
    </dgm:pt>
    <dgm:pt modelId="{F66B89F1-57B9-4981-B864-6E395C1EED0D}" type="pres">
      <dgm:prSet presAssocID="{D6C76DBD-3B56-4D1B-8F98-5CEC69BE1C7C}" presName="sibTrans" presStyleLbl="sibTrans2D1" presStyleIdx="2" presStyleCnt="4"/>
      <dgm:spPr/>
    </dgm:pt>
    <dgm:pt modelId="{0E5C3E2C-4557-4E37-B4EF-3F349A3D2E75}" type="pres">
      <dgm:prSet presAssocID="{D6C76DBD-3B56-4D1B-8F98-5CEC69BE1C7C}" presName="connectorText" presStyleLbl="sibTrans2D1" presStyleIdx="2" presStyleCnt="4"/>
      <dgm:spPr/>
    </dgm:pt>
    <dgm:pt modelId="{7F5C52DC-DB45-4D09-87A1-96B78D8FC6E4}" type="pres">
      <dgm:prSet presAssocID="{B0FEBF66-ED19-4C8B-9821-095A361F1D6C}" presName="node" presStyleLbl="node1" presStyleIdx="3" presStyleCnt="5">
        <dgm:presLayoutVars>
          <dgm:bulletEnabled val="1"/>
        </dgm:presLayoutVars>
      </dgm:prSet>
      <dgm:spPr/>
    </dgm:pt>
    <dgm:pt modelId="{CD532653-8F16-4AE5-8BA7-8DE87342D6F0}" type="pres">
      <dgm:prSet presAssocID="{2485F6C8-CDDD-471C-BE49-FA2279417842}" presName="sibTrans" presStyleLbl="sibTrans2D1" presStyleIdx="3" presStyleCnt="4"/>
      <dgm:spPr/>
    </dgm:pt>
    <dgm:pt modelId="{A09C4D72-2C23-4A3A-A39D-B1AEBE1EB9ED}" type="pres">
      <dgm:prSet presAssocID="{2485F6C8-CDDD-471C-BE49-FA2279417842}" presName="connectorText" presStyleLbl="sibTrans2D1" presStyleIdx="3" presStyleCnt="4"/>
      <dgm:spPr/>
    </dgm:pt>
    <dgm:pt modelId="{EF935BDF-A0D1-4C92-BE7D-D64FD89283E4}" type="pres">
      <dgm:prSet presAssocID="{C73BFDE0-449A-44C4-A7B5-C6DDC614D0F2}" presName="node" presStyleLbl="node1" presStyleIdx="4" presStyleCnt="5">
        <dgm:presLayoutVars>
          <dgm:bulletEnabled val="1"/>
        </dgm:presLayoutVars>
      </dgm:prSet>
      <dgm:spPr/>
    </dgm:pt>
  </dgm:ptLst>
  <dgm:cxnLst>
    <dgm:cxn modelId="{D2423E10-6BD8-40F1-A894-ECC1A89E2C58}" type="presOf" srcId="{58719D81-8C80-4D67-AC22-F2FC7E433ED1}" destId="{CF0E4280-BAC1-4979-A4F7-47FDE4DCE38D}" srcOrd="0" destOrd="0" presId="urn:microsoft.com/office/officeart/2005/8/layout/process5"/>
    <dgm:cxn modelId="{26249013-78F8-4173-A018-BDB34B5BEF99}" type="presOf" srcId="{F2F02BBF-43D5-471E-A1AE-B158BDB8D595}" destId="{99465790-BAFD-4E03-9939-12C45E3628D8}" srcOrd="0" destOrd="0" presId="urn:microsoft.com/office/officeart/2005/8/layout/process5"/>
    <dgm:cxn modelId="{392E8616-ABEE-4823-9D31-FF3B10222B65}" srcId="{ADEF4E26-0031-4EB8-8BBF-77D160F1480E}" destId="{264D654D-B81F-4699-A5F5-F8B1D5B6A2A4}" srcOrd="1" destOrd="0" parTransId="{E77D422E-5771-4725-A5A5-1034BB0FDCE1}" sibTransId="{2F74BEE7-D6F5-4AF0-B14B-7CB7A0EF64BC}"/>
    <dgm:cxn modelId="{8E34541D-D088-46AF-9F1B-71B04F46C3E9}" type="presOf" srcId="{ADEF4E26-0031-4EB8-8BBF-77D160F1480E}" destId="{A65874F1-D4B8-4827-80D8-5A85E155CA2F}" srcOrd="0" destOrd="0" presId="urn:microsoft.com/office/officeart/2005/8/layout/process5"/>
    <dgm:cxn modelId="{2CD72F3B-B8A8-4AD3-88C6-6804D79EBCA6}" type="presOf" srcId="{2485F6C8-CDDD-471C-BE49-FA2279417842}" destId="{A09C4D72-2C23-4A3A-A39D-B1AEBE1EB9ED}" srcOrd="1" destOrd="0" presId="urn:microsoft.com/office/officeart/2005/8/layout/process5"/>
    <dgm:cxn modelId="{002FE83B-FEA2-4F8F-8E89-2EE27A23DACA}" type="presOf" srcId="{2009E4C0-C6D8-4AA6-9B9E-959E1F9A0AEC}" destId="{BD545009-B3EA-463B-8033-C3F6AC244C9B}" srcOrd="1" destOrd="0" presId="urn:microsoft.com/office/officeart/2005/8/layout/process5"/>
    <dgm:cxn modelId="{A7FE626F-C408-4266-B4FB-9DC17106AB6E}" type="presOf" srcId="{2009E4C0-C6D8-4AA6-9B9E-959E1F9A0AEC}" destId="{8CBFCC1F-56CB-404D-ABF7-6C44DB37193E}" srcOrd="0" destOrd="0" presId="urn:microsoft.com/office/officeart/2005/8/layout/process5"/>
    <dgm:cxn modelId="{BACCCF6F-3F05-4D3B-A034-F583FB8A6B94}" srcId="{ADEF4E26-0031-4EB8-8BBF-77D160F1480E}" destId="{C73BFDE0-449A-44C4-A7B5-C6DDC614D0F2}" srcOrd="4" destOrd="0" parTransId="{D23A2550-4884-45CF-A1D9-AD8972961E40}" sibTransId="{5F30B0DF-1A38-4047-86AA-93CE36AF6254}"/>
    <dgm:cxn modelId="{B4679C79-31A1-4736-A101-014786C3589A}" type="presOf" srcId="{D6C76DBD-3B56-4D1B-8F98-5CEC69BE1C7C}" destId="{0E5C3E2C-4557-4E37-B4EF-3F349A3D2E75}" srcOrd="1" destOrd="0" presId="urn:microsoft.com/office/officeart/2005/8/layout/process5"/>
    <dgm:cxn modelId="{0F21A894-8A73-472B-B2C6-54BAD7873AED}" type="presOf" srcId="{2F74BEE7-D6F5-4AF0-B14B-7CB7A0EF64BC}" destId="{77E336CE-A1E2-4D7C-8F16-7991588009A9}" srcOrd="0" destOrd="0" presId="urn:microsoft.com/office/officeart/2005/8/layout/process5"/>
    <dgm:cxn modelId="{D491439E-A2C6-4698-8E09-807B5EE4EFD2}" srcId="{ADEF4E26-0031-4EB8-8BBF-77D160F1480E}" destId="{B0FEBF66-ED19-4C8B-9821-095A361F1D6C}" srcOrd="3" destOrd="0" parTransId="{6E43EB94-4AE5-4456-A281-EBF93FAF745D}" sibTransId="{2485F6C8-CDDD-471C-BE49-FA2279417842}"/>
    <dgm:cxn modelId="{2EC2DEA6-8611-410D-A5E2-FFC388D384D5}" srcId="{ADEF4E26-0031-4EB8-8BBF-77D160F1480E}" destId="{58719D81-8C80-4D67-AC22-F2FC7E433ED1}" srcOrd="0" destOrd="0" parTransId="{25D7DB23-817C-4EB5-9942-C6B51EF7ED4B}" sibTransId="{2009E4C0-C6D8-4AA6-9B9E-959E1F9A0AEC}"/>
    <dgm:cxn modelId="{AC495EAA-B704-4F81-847E-41AD633A3126}" type="presOf" srcId="{264D654D-B81F-4699-A5F5-F8B1D5B6A2A4}" destId="{1A24C7E3-C832-429F-9C9D-3A241B7EE7D3}" srcOrd="0" destOrd="0" presId="urn:microsoft.com/office/officeart/2005/8/layout/process5"/>
    <dgm:cxn modelId="{9D57F1AF-A6DE-4268-B648-CF467FAA32AD}" type="presOf" srcId="{D6C76DBD-3B56-4D1B-8F98-5CEC69BE1C7C}" destId="{F66B89F1-57B9-4981-B864-6E395C1EED0D}" srcOrd="0" destOrd="0" presId="urn:microsoft.com/office/officeart/2005/8/layout/process5"/>
    <dgm:cxn modelId="{A33725E0-17C5-4E72-80D7-8C7F3214469A}" type="presOf" srcId="{B0FEBF66-ED19-4C8B-9821-095A361F1D6C}" destId="{7F5C52DC-DB45-4D09-87A1-96B78D8FC6E4}" srcOrd="0" destOrd="0" presId="urn:microsoft.com/office/officeart/2005/8/layout/process5"/>
    <dgm:cxn modelId="{15527BE2-BC17-443C-A961-758099AD3C52}" type="presOf" srcId="{2485F6C8-CDDD-471C-BE49-FA2279417842}" destId="{CD532653-8F16-4AE5-8BA7-8DE87342D6F0}" srcOrd="0" destOrd="0" presId="urn:microsoft.com/office/officeart/2005/8/layout/process5"/>
    <dgm:cxn modelId="{B0AB16E5-33CC-4E7E-BE43-592B8B92ED89}" type="presOf" srcId="{2F74BEE7-D6F5-4AF0-B14B-7CB7A0EF64BC}" destId="{AAF546BD-B64E-4EF2-89D0-592FC19CC7E5}" srcOrd="1" destOrd="0" presId="urn:microsoft.com/office/officeart/2005/8/layout/process5"/>
    <dgm:cxn modelId="{78083AF8-0F20-4383-AEE6-E3BC98925472}" srcId="{ADEF4E26-0031-4EB8-8BBF-77D160F1480E}" destId="{F2F02BBF-43D5-471E-A1AE-B158BDB8D595}" srcOrd="2" destOrd="0" parTransId="{5A365D75-EF20-480A-BB56-3EFD9150CE93}" sibTransId="{D6C76DBD-3B56-4D1B-8F98-5CEC69BE1C7C}"/>
    <dgm:cxn modelId="{532631FC-85A6-4F2D-9EC1-E77F0BCCD2DC}" type="presOf" srcId="{C73BFDE0-449A-44C4-A7B5-C6DDC614D0F2}" destId="{EF935BDF-A0D1-4C92-BE7D-D64FD89283E4}" srcOrd="0" destOrd="0" presId="urn:microsoft.com/office/officeart/2005/8/layout/process5"/>
    <dgm:cxn modelId="{E1F6C5DD-88B4-40F4-AB31-0E43C04C8410}" type="presParOf" srcId="{A65874F1-D4B8-4827-80D8-5A85E155CA2F}" destId="{CF0E4280-BAC1-4979-A4F7-47FDE4DCE38D}" srcOrd="0" destOrd="0" presId="urn:microsoft.com/office/officeart/2005/8/layout/process5"/>
    <dgm:cxn modelId="{FF56557A-4731-43ED-AE7A-1A9E4B590FDD}" type="presParOf" srcId="{A65874F1-D4B8-4827-80D8-5A85E155CA2F}" destId="{8CBFCC1F-56CB-404D-ABF7-6C44DB37193E}" srcOrd="1" destOrd="0" presId="urn:microsoft.com/office/officeart/2005/8/layout/process5"/>
    <dgm:cxn modelId="{762A2910-FE89-450D-A224-D398727B139C}" type="presParOf" srcId="{8CBFCC1F-56CB-404D-ABF7-6C44DB37193E}" destId="{BD545009-B3EA-463B-8033-C3F6AC244C9B}" srcOrd="0" destOrd="0" presId="urn:microsoft.com/office/officeart/2005/8/layout/process5"/>
    <dgm:cxn modelId="{69E3E5A5-84C0-44B9-86C6-DB5BDA481B63}" type="presParOf" srcId="{A65874F1-D4B8-4827-80D8-5A85E155CA2F}" destId="{1A24C7E3-C832-429F-9C9D-3A241B7EE7D3}" srcOrd="2" destOrd="0" presId="urn:microsoft.com/office/officeart/2005/8/layout/process5"/>
    <dgm:cxn modelId="{4D1FCBC5-5B61-4A06-997E-23652156455F}" type="presParOf" srcId="{A65874F1-D4B8-4827-80D8-5A85E155CA2F}" destId="{77E336CE-A1E2-4D7C-8F16-7991588009A9}" srcOrd="3" destOrd="0" presId="urn:microsoft.com/office/officeart/2005/8/layout/process5"/>
    <dgm:cxn modelId="{E88E21FB-7056-4323-A762-1E4E203EC144}" type="presParOf" srcId="{77E336CE-A1E2-4D7C-8F16-7991588009A9}" destId="{AAF546BD-B64E-4EF2-89D0-592FC19CC7E5}" srcOrd="0" destOrd="0" presId="urn:microsoft.com/office/officeart/2005/8/layout/process5"/>
    <dgm:cxn modelId="{FF9048F1-08DB-46F9-BC1C-CE7DA7CF6EDC}" type="presParOf" srcId="{A65874F1-D4B8-4827-80D8-5A85E155CA2F}" destId="{99465790-BAFD-4E03-9939-12C45E3628D8}" srcOrd="4" destOrd="0" presId="urn:microsoft.com/office/officeart/2005/8/layout/process5"/>
    <dgm:cxn modelId="{4ACFBFEB-DE53-4FBD-BCA4-911EF92F8501}" type="presParOf" srcId="{A65874F1-D4B8-4827-80D8-5A85E155CA2F}" destId="{F66B89F1-57B9-4981-B864-6E395C1EED0D}" srcOrd="5" destOrd="0" presId="urn:microsoft.com/office/officeart/2005/8/layout/process5"/>
    <dgm:cxn modelId="{D26B4165-BE71-4E06-8BC9-D1B8AB486C2C}" type="presParOf" srcId="{F66B89F1-57B9-4981-B864-6E395C1EED0D}" destId="{0E5C3E2C-4557-4E37-B4EF-3F349A3D2E75}" srcOrd="0" destOrd="0" presId="urn:microsoft.com/office/officeart/2005/8/layout/process5"/>
    <dgm:cxn modelId="{C96F7061-3FAE-44FC-B6B4-878DE1C84FEF}" type="presParOf" srcId="{A65874F1-D4B8-4827-80D8-5A85E155CA2F}" destId="{7F5C52DC-DB45-4D09-87A1-96B78D8FC6E4}" srcOrd="6" destOrd="0" presId="urn:microsoft.com/office/officeart/2005/8/layout/process5"/>
    <dgm:cxn modelId="{60E12211-D5F9-4CB6-A719-1D7E4305D2FA}" type="presParOf" srcId="{A65874F1-D4B8-4827-80D8-5A85E155CA2F}" destId="{CD532653-8F16-4AE5-8BA7-8DE87342D6F0}" srcOrd="7" destOrd="0" presId="urn:microsoft.com/office/officeart/2005/8/layout/process5"/>
    <dgm:cxn modelId="{6C209170-E9EB-4C39-B769-B9F5148EE8A6}" type="presParOf" srcId="{CD532653-8F16-4AE5-8BA7-8DE87342D6F0}" destId="{A09C4D72-2C23-4A3A-A39D-B1AEBE1EB9ED}" srcOrd="0" destOrd="0" presId="urn:microsoft.com/office/officeart/2005/8/layout/process5"/>
    <dgm:cxn modelId="{FB16C6A8-5C4D-4D88-BE28-8F7765A547EF}" type="presParOf" srcId="{A65874F1-D4B8-4827-80D8-5A85E155CA2F}" destId="{EF935BDF-A0D1-4C92-BE7D-D64FD89283E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ADB6D58-6766-43A6-8CC7-6E0CB69CCDEB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1800"/>
            </a:lnSpc>
          </a:pPr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日放榜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18-19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日舉行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240264C-89A2-4551-A162-C8EC0AC2557A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A799DC43-635B-4987-9177-FA904FEABA70}" type="par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AB852EC-DD8E-4D88-8B59-6F8B7AE58B78}" type="sib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比序項目依彰化區免試入學比序項目相關規定辦理（</a:t>
          </a:r>
          <a:r>
            <a: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BiauKai"/>
            </a:rPr>
            <a:t>但</a:t>
          </a:r>
          <a:r>
            <a: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不採計就近入學、志願序、國中教育會考積分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）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。</a:t>
          </a:r>
          <a:endParaRPr lang="zh-TW" altLang="en-US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7-8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DBC284DB-1BC1-4EAE-B210-C4AB8EFB17FD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3600"/>
            </a:lnSpc>
            <a:spcAft>
              <a:spcPts val="0"/>
            </a:spcAft>
          </a:pPr>
          <a:r>
            <a:rPr lang="zh-TW" altLang="en-US" sz="26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文興高中、達德商工</a:t>
          </a:r>
          <a:endParaRPr lang="zh-TW" altLang="en-US" sz="2600" u="none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71177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82748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42203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40021" custLinFactNeighborX="-123" custLinFactNeighborY="-375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76747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84357">
        <dgm:presLayoutVars>
          <dgm:bulletEnabled val="1"/>
        </dgm:presLayoutVars>
      </dgm:prSet>
      <dgm:spPr/>
    </dgm:pt>
  </dgm:ptLst>
  <dgm:cxnLst>
    <dgm:cxn modelId="{7F6D8C20-5FA1-47A6-AE77-E2F749982386}" type="presOf" srcId="{D615E62D-AAB6-41B3-AC23-66D407BB2CE6}" destId="{ECD53BAB-D8FE-446E-B57F-FCEDCC00A9E9}" srcOrd="0" destOrd="0" presId="urn:microsoft.com/office/officeart/2005/8/layout/vList5"/>
    <dgm:cxn modelId="{19D68626-750A-4EBF-AEE6-B42CE11580EC}" type="presOf" srcId="{72B92933-CBF6-4146-9798-0FB60522B370}" destId="{0874A851-733E-4C68-A5B9-C63601CD053F}" srcOrd="0" destOrd="0" presId="urn:microsoft.com/office/officeart/2005/8/layout/vList5"/>
    <dgm:cxn modelId="{292F3D3C-EAF0-442A-93E1-409FB967C76F}" srcId="{9B7ADE11-BE18-4708-9D56-1476D1E125B4}" destId="{7351BC8C-A3C1-4E78-8314-1F72D6654368}" srcOrd="1" destOrd="0" parTransId="{E52F74C6-EED6-4D60-98C9-7BC42BA3306B}" sibTransId="{E6070F69-9EB7-445F-84F1-F7634AD49B5A}"/>
    <dgm:cxn modelId="{4AF80C67-0667-427F-9CB9-2578EEC4D624}" type="presOf" srcId="{7351BC8C-A3C1-4E78-8314-1F72D6654368}" destId="{45C3AC1C-7C86-42B1-8C46-D477007DFCA5}" srcOrd="0" destOrd="1" presId="urn:microsoft.com/office/officeart/2005/8/layout/vList5"/>
    <dgm:cxn modelId="{CCF66867-1471-4F8C-9858-445129899A5D}" type="presOf" srcId="{7D18848D-7E34-4455-B8D2-DBB35D905EF0}" destId="{45C3AC1C-7C86-42B1-8C46-D477007DFCA5}" srcOrd="0" destOrd="0" presId="urn:microsoft.com/office/officeart/2005/8/layout/vList5"/>
    <dgm:cxn modelId="{D3F0604A-A8F2-429C-AFD3-F99E21D6BCBF}" srcId="{9B7ADE11-BE18-4708-9D56-1476D1E125B4}" destId="{8240264C-89A2-4551-A162-C8EC0AC2557A}" srcOrd="2" destOrd="0" parTransId="{A799DC43-635B-4987-9177-FA904FEABA70}" sibTransId="{5AB852EC-DD8E-4D88-8B59-6F8B7AE58B78}"/>
    <dgm:cxn modelId="{551CC96C-7ED3-40A5-8BCB-8C091A195295}" type="presOf" srcId="{9B7ADE11-BE18-4708-9D56-1476D1E125B4}" destId="{95F09A83-74EB-4EC8-AD6D-6E463ED96453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16D29B70-736E-4761-8944-714A8A288018}" type="presOf" srcId="{8E109CDF-101F-4367-91E8-A8714F11C9EE}" destId="{B75A1A8B-6EE8-453C-BFBA-D7747B2A219D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F74C62D9-1BDD-46CA-B7CB-EF6FCF5A5873}" type="presOf" srcId="{DBC284DB-1BC1-4EAE-B210-C4AB8EFB17FD}" destId="{612C8EBA-AECD-4375-B086-FF608DEEDB88}" srcOrd="0" destOrd="0" presId="urn:microsoft.com/office/officeart/2005/8/layout/vList5"/>
    <dgm:cxn modelId="{A889C9DF-2351-4E8F-B945-14979677AC44}" srcId="{D615E62D-AAB6-41B3-AC23-66D407BB2CE6}" destId="{F9E0FB4C-623F-4474-A3F8-D86B85FF0B65}" srcOrd="0" destOrd="0" parTransId="{8238C7DB-02EE-490E-81FA-E76F757CDAC0}" sibTransId="{DD0B2111-5944-49FB-BF3F-4CCF6DA2A15A}"/>
    <dgm:cxn modelId="{B609C9EC-3BFE-4BB6-9D67-001B9D7A41D5}" type="presOf" srcId="{8240264C-89A2-4551-A162-C8EC0AC2557A}" destId="{45C3AC1C-7C86-42B1-8C46-D477007DFCA5}" srcOrd="0" destOrd="2" presId="urn:microsoft.com/office/officeart/2005/8/layout/vList5"/>
    <dgm:cxn modelId="{64B951F5-E850-4956-A3BD-F5530EB40D05}" type="presOf" srcId="{F9E0FB4C-623F-4474-A3F8-D86B85FF0B65}" destId="{DA0DB5C3-75BA-45A0-BE5A-7A3C9AD81C53}" srcOrd="0" destOrd="0" presId="urn:microsoft.com/office/officeart/2005/8/layout/vList5"/>
    <dgm:cxn modelId="{DCE27C7D-43B1-4B4E-8115-E6DEB4AE7550}" type="presParOf" srcId="{B75A1A8B-6EE8-453C-BFBA-D7747B2A219D}" destId="{D08A507D-EA09-48A4-A2E9-D55957FF054D}" srcOrd="0" destOrd="0" presId="urn:microsoft.com/office/officeart/2005/8/layout/vList5"/>
    <dgm:cxn modelId="{712449C0-4795-4974-BD9A-F76493E3C610}" type="presParOf" srcId="{D08A507D-EA09-48A4-A2E9-D55957FF054D}" destId="{ECD53BAB-D8FE-446E-B57F-FCEDCC00A9E9}" srcOrd="0" destOrd="0" presId="urn:microsoft.com/office/officeart/2005/8/layout/vList5"/>
    <dgm:cxn modelId="{1DC1205E-A1A2-4DD3-BDA9-8BB5D7A50B4C}" type="presParOf" srcId="{D08A507D-EA09-48A4-A2E9-D55957FF054D}" destId="{DA0DB5C3-75BA-45A0-BE5A-7A3C9AD81C53}" srcOrd="1" destOrd="0" presId="urn:microsoft.com/office/officeart/2005/8/layout/vList5"/>
    <dgm:cxn modelId="{E20EF912-DA09-4323-A970-99FBCA4EF40C}" type="presParOf" srcId="{B75A1A8B-6EE8-453C-BFBA-D7747B2A219D}" destId="{6547B971-CEEF-4D18-9293-3CC1A33D315C}" srcOrd="1" destOrd="0" presId="urn:microsoft.com/office/officeart/2005/8/layout/vList5"/>
    <dgm:cxn modelId="{7348A1BD-799B-40BF-AFE5-18022D1BE70E}" type="presParOf" srcId="{B75A1A8B-6EE8-453C-BFBA-D7747B2A219D}" destId="{5E16C4BC-53C6-4039-B028-D95D8340BD0E}" srcOrd="2" destOrd="0" presId="urn:microsoft.com/office/officeart/2005/8/layout/vList5"/>
    <dgm:cxn modelId="{728102ED-0FCB-43BF-885B-6205BCAACEAC}" type="presParOf" srcId="{5E16C4BC-53C6-4039-B028-D95D8340BD0E}" destId="{612C8EBA-AECD-4375-B086-FF608DEEDB88}" srcOrd="0" destOrd="0" presId="urn:microsoft.com/office/officeart/2005/8/layout/vList5"/>
    <dgm:cxn modelId="{EC721560-4934-4BDF-B114-D482F35EBB67}" type="presParOf" srcId="{5E16C4BC-53C6-4039-B028-D95D8340BD0E}" destId="{0874A851-733E-4C68-A5B9-C63601CD053F}" srcOrd="1" destOrd="0" presId="urn:microsoft.com/office/officeart/2005/8/layout/vList5"/>
    <dgm:cxn modelId="{65EF7E85-C9B1-4736-9062-FDBACCF80D51}" type="presParOf" srcId="{B75A1A8B-6EE8-453C-BFBA-D7747B2A219D}" destId="{899C19A8-1C37-4DB1-BF27-B66EA5C7D856}" srcOrd="3" destOrd="0" presId="urn:microsoft.com/office/officeart/2005/8/layout/vList5"/>
    <dgm:cxn modelId="{A035D0EF-A5EE-4BB1-901B-DC8F42186F5B}" type="presParOf" srcId="{B75A1A8B-6EE8-453C-BFBA-D7747B2A219D}" destId="{ECFDFB4C-DAD1-4B55-941F-093619D741E8}" srcOrd="4" destOrd="0" presId="urn:microsoft.com/office/officeart/2005/8/layout/vList5"/>
    <dgm:cxn modelId="{3D12E797-ABA6-450C-851F-9A01C227858E}" type="presParOf" srcId="{ECFDFB4C-DAD1-4B55-941F-093619D741E8}" destId="{95F09A83-74EB-4EC8-AD6D-6E463ED96453}" srcOrd="0" destOrd="0" presId="urn:microsoft.com/office/officeart/2005/8/layout/vList5"/>
    <dgm:cxn modelId="{28186E62-0965-4D2A-B162-721F01889DC6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D7B25B-3767-4691-A0A2-E2D50C49F312}" type="doc">
      <dgm:prSet loTypeId="urn:microsoft.com/office/officeart/2005/8/layout/vList5" loCatId="list" qsTypeId="urn:microsoft.com/office/officeart/2005/8/quickstyle/simple1" qsCatId="simple" csTypeId="urn:microsoft.com/office/officeart/2005/8/colors/colorful1#17" csCatId="colorful" phldr="1"/>
      <dgm:spPr/>
      <dgm:t>
        <a:bodyPr/>
        <a:lstStyle/>
        <a:p>
          <a:endParaRPr lang="zh-TW" altLang="en-US"/>
        </a:p>
      </dgm:t>
    </dgm:pt>
    <dgm:pt modelId="{FE76E7D2-9ECD-4A08-8D83-D983EAD491FB}">
      <dgm:prSet phldrT="[文字]" custT="1"/>
      <dgm:spPr/>
      <dgm:t>
        <a:bodyPr/>
        <a:lstStyle/>
        <a:p>
          <a:r>
            <a:rPr lang="zh-TW" altLang="en-US" sz="1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填志願</a:t>
          </a:r>
        </a:p>
      </dgm:t>
    </dgm:pt>
    <dgm:pt modelId="{4FE0EE55-2D8C-419A-989C-D206610BC5FB}" type="parTrans" cxnId="{FC640138-70CD-4D3F-BF89-2F6640B4A196}">
      <dgm:prSet/>
      <dgm:spPr/>
      <dgm:t>
        <a:bodyPr/>
        <a:lstStyle/>
        <a:p>
          <a:endParaRPr lang="zh-TW" altLang="en-US" sz="2000"/>
        </a:p>
      </dgm:t>
    </dgm:pt>
    <dgm:pt modelId="{12A15B96-BE7C-458C-B8DB-F291DCF23E37}" type="sibTrans" cxnId="{FC640138-70CD-4D3F-BF89-2F6640B4A196}">
      <dgm:prSet/>
      <dgm:spPr/>
      <dgm:t>
        <a:bodyPr/>
        <a:lstStyle/>
        <a:p>
          <a:endParaRPr lang="zh-TW" altLang="en-US" sz="2000"/>
        </a:p>
      </dgm:t>
    </dgm:pt>
    <dgm:pt modelId="{7A67BEAE-5B2B-4213-B08E-8E72D3FB3908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F8F8F8"/>
              </a:solidFill>
              <a:latin typeface="微軟正黑體" pitchFamily="34" charset="-120"/>
              <a:ea typeface="微軟正黑體" pitchFamily="34" charset="-120"/>
            </a:rPr>
            <a:t>放榜</a:t>
          </a:r>
        </a:p>
      </dgm:t>
    </dgm:pt>
    <dgm:pt modelId="{D444F305-A7CC-4090-B905-B2F6F149594A}" type="parTrans" cxnId="{0B004573-FAC6-436F-8954-29EF7C08C1FF}">
      <dgm:prSet/>
      <dgm:spPr/>
      <dgm:t>
        <a:bodyPr/>
        <a:lstStyle/>
        <a:p>
          <a:endParaRPr lang="zh-TW" altLang="en-US" sz="2000"/>
        </a:p>
      </dgm:t>
    </dgm:pt>
    <dgm:pt modelId="{851A7591-158E-4E00-9355-073D2771AE90}" type="sibTrans" cxnId="{0B004573-FAC6-436F-8954-29EF7C08C1FF}">
      <dgm:prSet/>
      <dgm:spPr/>
      <dgm:t>
        <a:bodyPr/>
        <a:lstStyle/>
        <a:p>
          <a:endParaRPr lang="zh-TW" altLang="en-US" sz="2000"/>
        </a:p>
      </dgm:t>
    </dgm:pt>
    <dgm:pt modelId="{97C4BC02-D6EC-4250-984B-59B7982EBAEC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46D1A608-2E02-43D8-87FF-9E9A4AB4D3D1}" type="parTrans" cxnId="{670D2B2D-BCB9-493C-82C7-7473EE5AFC70}">
      <dgm:prSet/>
      <dgm:spPr/>
      <dgm:t>
        <a:bodyPr/>
        <a:lstStyle/>
        <a:p>
          <a:endParaRPr lang="zh-TW" altLang="en-US" sz="2000"/>
        </a:p>
      </dgm:t>
    </dgm:pt>
    <dgm:pt modelId="{AA073D2C-F83E-4255-B7B5-5CEBC79EEF9A}" type="sibTrans" cxnId="{670D2B2D-BCB9-493C-82C7-7473EE5AFC70}">
      <dgm:prSet/>
      <dgm:spPr/>
      <dgm:t>
        <a:bodyPr/>
        <a:lstStyle/>
        <a:p>
          <a:endParaRPr lang="zh-TW" altLang="en-US" sz="2000"/>
        </a:p>
      </dgm:t>
    </dgm:pt>
    <dgm:pt modelId="{79E81560-F3C1-4399-A483-FC82C8410454}">
      <dgm:prSet phldrT="[文字]" custT="1"/>
      <dgm:spPr/>
      <dgm:t>
        <a:bodyPr lIns="0" tIns="0" rIns="0" bIns="0"/>
        <a:lstStyle/>
        <a:p>
          <a:pPr marL="176213" marR="0" lvl="0" indent="-1762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23-24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8A25E487-B280-4C65-9F65-72EA2C839DA5}" type="sibTrans" cxnId="{23DBFFCA-9C0E-4B45-9E22-48C4791D65E9}">
      <dgm:prSet/>
      <dgm:spPr/>
      <dgm:t>
        <a:bodyPr/>
        <a:lstStyle/>
        <a:p>
          <a:endParaRPr lang="zh-TW" altLang="en-US" sz="2000"/>
        </a:p>
      </dgm:t>
    </dgm:pt>
    <dgm:pt modelId="{82781C99-6289-4A91-90CE-5F11518AE58C}" type="parTrans" cxnId="{23DBFFCA-9C0E-4B45-9E22-48C4791D65E9}">
      <dgm:prSet/>
      <dgm:spPr/>
      <dgm:t>
        <a:bodyPr/>
        <a:lstStyle/>
        <a:p>
          <a:endParaRPr lang="zh-TW" altLang="en-US" sz="2000"/>
        </a:p>
      </dgm:t>
    </dgm:pt>
    <dgm:pt modelId="{77FDF603-159B-4071-818B-4BE555DBE0E1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-5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3E79BAB-FB5B-45D3-B3AC-39FA934EF8FC}" type="parTrans" cxnId="{5E8F71C0-9AAD-4D75-A742-0B82FC99B279}">
      <dgm:prSet/>
      <dgm:spPr/>
      <dgm:t>
        <a:bodyPr/>
        <a:lstStyle/>
        <a:p>
          <a:endParaRPr lang="zh-TW" altLang="en-US" sz="2000"/>
        </a:p>
      </dgm:t>
    </dgm:pt>
    <dgm:pt modelId="{D7CF3CD5-C180-4D66-BF8B-4E2406485016}" type="sibTrans" cxnId="{5E8F71C0-9AAD-4D75-A742-0B82FC99B279}">
      <dgm:prSet/>
      <dgm:spPr/>
      <dgm:t>
        <a:bodyPr/>
        <a:lstStyle/>
        <a:p>
          <a:endParaRPr lang="zh-TW" altLang="en-US" sz="2000"/>
        </a:p>
      </dgm:t>
    </dgm:pt>
    <dgm:pt modelId="{49F6FFB3-BBAC-446A-A815-494BB9BC627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報名</a:t>
          </a:r>
        </a:p>
      </dgm:t>
    </dgm:pt>
    <dgm:pt modelId="{FC96BB12-DA5A-42DD-8636-94805541F9BC}" type="sibTrans" cxnId="{CEBB1D00-91A2-4002-BDA7-2AC0455EE33B}">
      <dgm:prSet/>
      <dgm:spPr/>
      <dgm:t>
        <a:bodyPr/>
        <a:lstStyle/>
        <a:p>
          <a:endParaRPr lang="zh-TW" altLang="en-US" sz="2000"/>
        </a:p>
      </dgm:t>
    </dgm:pt>
    <dgm:pt modelId="{A5E184E0-F7F8-41E7-B2E6-CF975BB2DF39}" type="parTrans" cxnId="{CEBB1D00-91A2-4002-BDA7-2AC0455EE33B}">
      <dgm:prSet/>
      <dgm:spPr/>
      <dgm:t>
        <a:bodyPr/>
        <a:lstStyle/>
        <a:p>
          <a:endParaRPr lang="zh-TW" altLang="en-US" sz="2000"/>
        </a:p>
      </dgm:t>
    </dgm:pt>
    <dgm:pt modelId="{1DF4E08E-6EBB-42E9-B44E-C075CBF3775B}">
      <dgm:prSet phldrT="[文字]" custT="1"/>
      <dgm:spPr/>
      <dgm:t>
        <a:bodyPr lIns="0" rIns="0"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報</a:t>
          </a:r>
          <a:br>
            <a:rPr lang="en-US" altLang="zh-TW" sz="2000" b="1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到</a:t>
          </a:r>
        </a:p>
      </dgm:t>
    </dgm:pt>
    <dgm:pt modelId="{7F394D37-B80A-4A3A-AF17-3267F8260B1B}" type="parTrans" cxnId="{E141FA42-C3A0-4455-BF66-DA71C35EFF68}">
      <dgm:prSet/>
      <dgm:spPr/>
      <dgm:t>
        <a:bodyPr/>
        <a:lstStyle/>
        <a:p>
          <a:endParaRPr lang="zh-TW" altLang="en-US" sz="2000"/>
        </a:p>
      </dgm:t>
    </dgm:pt>
    <dgm:pt modelId="{97014FDB-C9C5-4E9C-8E80-8838F96E60D3}" type="sibTrans" cxnId="{E141FA42-C3A0-4455-BF66-DA71C35EFF68}">
      <dgm:prSet/>
      <dgm:spPr/>
      <dgm:t>
        <a:bodyPr/>
        <a:lstStyle/>
        <a:p>
          <a:endParaRPr lang="zh-TW" altLang="en-US" sz="2000"/>
        </a:p>
      </dgm:t>
    </dgm:pt>
    <dgm:pt modelId="{41D4842B-0040-44EB-A12E-E37E7129BBE0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EE42AAB-6216-4C28-BC7A-1ACB28329AF3}" type="parTrans" cxnId="{E904398F-49E6-49C0-BA78-1AE827FFA73D}">
      <dgm:prSet/>
      <dgm:spPr/>
      <dgm:t>
        <a:bodyPr/>
        <a:lstStyle/>
        <a:p>
          <a:endParaRPr lang="zh-TW" altLang="en-US" sz="2000"/>
        </a:p>
      </dgm:t>
    </dgm:pt>
    <dgm:pt modelId="{91DC62FE-9230-4F6E-B52E-397192ABAA67}" type="sibTrans" cxnId="{E904398F-49E6-49C0-BA78-1AE827FFA73D}">
      <dgm:prSet/>
      <dgm:spPr/>
      <dgm:t>
        <a:bodyPr/>
        <a:lstStyle/>
        <a:p>
          <a:endParaRPr lang="zh-TW" altLang="en-US" sz="2000"/>
        </a:p>
      </dgm:t>
    </dgm:pt>
    <dgm:pt modelId="{774E0AAF-CFA2-41BA-B3FE-23987504ECA6}" type="pres">
      <dgm:prSet presAssocID="{53D7B25B-3767-4691-A0A2-E2D50C49F312}" presName="Name0" presStyleCnt="0">
        <dgm:presLayoutVars>
          <dgm:dir/>
          <dgm:animLvl val="lvl"/>
          <dgm:resizeHandles val="exact"/>
        </dgm:presLayoutVars>
      </dgm:prSet>
      <dgm:spPr/>
    </dgm:pt>
    <dgm:pt modelId="{2446AD56-F686-4B15-89F7-BC595E205868}" type="pres">
      <dgm:prSet presAssocID="{FE76E7D2-9ECD-4A08-8D83-D983EAD491FB}" presName="linNode" presStyleCnt="0"/>
      <dgm:spPr/>
    </dgm:pt>
    <dgm:pt modelId="{8C57608F-CC28-4BF9-99FB-C62DD5859D25}" type="pres">
      <dgm:prSet presAssocID="{FE76E7D2-9ECD-4A08-8D83-D983EAD491FB}" presName="parentText" presStyleLbl="node1" presStyleIdx="0" presStyleCnt="4" custScaleX="69013" custScaleY="67284">
        <dgm:presLayoutVars>
          <dgm:chMax val="1"/>
          <dgm:bulletEnabled val="1"/>
        </dgm:presLayoutVars>
      </dgm:prSet>
      <dgm:spPr/>
    </dgm:pt>
    <dgm:pt modelId="{CC5C5BFF-ABB7-4680-867F-A21F486C805C}" type="pres">
      <dgm:prSet presAssocID="{FE76E7D2-9ECD-4A08-8D83-D983EAD491FB}" presName="descendantText" presStyleLbl="alignAccFollowNode1" presStyleIdx="0" presStyleCnt="4" custScaleX="95163" custScaleY="77916">
        <dgm:presLayoutVars>
          <dgm:bulletEnabled val="1"/>
        </dgm:presLayoutVars>
      </dgm:prSet>
      <dgm:spPr/>
    </dgm:pt>
    <dgm:pt modelId="{9F67AD2F-6070-42EF-A08E-6492BEB1EDD4}" type="pres">
      <dgm:prSet presAssocID="{12A15B96-BE7C-458C-B8DB-F291DCF23E37}" presName="sp" presStyleCnt="0"/>
      <dgm:spPr/>
    </dgm:pt>
    <dgm:pt modelId="{042446DD-E47A-4D0A-A009-E03142066CF8}" type="pres">
      <dgm:prSet presAssocID="{49F6FFB3-BBAC-446A-A815-494BB9BC6274}" presName="linNode" presStyleCnt="0"/>
      <dgm:spPr/>
    </dgm:pt>
    <dgm:pt modelId="{E4571A07-A45A-49C2-B1A2-248727DF4852}" type="pres">
      <dgm:prSet presAssocID="{49F6FFB3-BBAC-446A-A815-494BB9BC6274}" presName="parentText" presStyleLbl="node1" presStyleIdx="1" presStyleCnt="4" custScaleX="68105" custScaleY="47365" custLinFactNeighborX="-208" custLinFactNeighborY="1094">
        <dgm:presLayoutVars>
          <dgm:chMax val="1"/>
          <dgm:bulletEnabled val="1"/>
        </dgm:presLayoutVars>
      </dgm:prSet>
      <dgm:spPr/>
    </dgm:pt>
    <dgm:pt modelId="{E903C089-030A-4FD1-B297-04BDA18822DF}" type="pres">
      <dgm:prSet presAssocID="{49F6FFB3-BBAC-446A-A815-494BB9BC6274}" presName="descendantText" presStyleLbl="alignAccFollowNode1" presStyleIdx="1" presStyleCnt="4" custScaleX="96482" custScaleY="56471">
        <dgm:presLayoutVars>
          <dgm:bulletEnabled val="1"/>
        </dgm:presLayoutVars>
      </dgm:prSet>
      <dgm:spPr/>
    </dgm:pt>
    <dgm:pt modelId="{D2F0F7A8-E8B7-422B-A017-A16F5EDE36A8}" type="pres">
      <dgm:prSet presAssocID="{FC96BB12-DA5A-42DD-8636-94805541F9BC}" presName="sp" presStyleCnt="0"/>
      <dgm:spPr/>
    </dgm:pt>
    <dgm:pt modelId="{C565FAB2-A5DA-4459-B2AC-1D4D653991BE}" type="pres">
      <dgm:prSet presAssocID="{7A67BEAE-5B2B-4213-B08E-8E72D3FB3908}" presName="linNode" presStyleCnt="0"/>
      <dgm:spPr/>
    </dgm:pt>
    <dgm:pt modelId="{D52B17DD-015A-443C-9B1C-C09140300834}" type="pres">
      <dgm:prSet presAssocID="{7A67BEAE-5B2B-4213-B08E-8E72D3FB3908}" presName="parentText" presStyleLbl="node1" presStyleIdx="2" presStyleCnt="4" custScaleX="66412" custScaleY="49261">
        <dgm:presLayoutVars>
          <dgm:chMax val="1"/>
          <dgm:bulletEnabled val="1"/>
        </dgm:presLayoutVars>
      </dgm:prSet>
      <dgm:spPr/>
    </dgm:pt>
    <dgm:pt modelId="{F0C37F47-6E63-4386-95F8-12B0A48783FA}" type="pres">
      <dgm:prSet presAssocID="{7A67BEAE-5B2B-4213-B08E-8E72D3FB3908}" presName="descendantText" presStyleLbl="alignAccFollowNode1" presStyleIdx="2" presStyleCnt="4" custScaleX="96626" custScaleY="55614">
        <dgm:presLayoutVars>
          <dgm:bulletEnabled val="1"/>
        </dgm:presLayoutVars>
      </dgm:prSet>
      <dgm:spPr/>
    </dgm:pt>
    <dgm:pt modelId="{ACDB5C94-2347-48B0-AE05-D31096903ABE}" type="pres">
      <dgm:prSet presAssocID="{851A7591-158E-4E00-9355-073D2771AE90}" presName="sp" presStyleCnt="0"/>
      <dgm:spPr/>
    </dgm:pt>
    <dgm:pt modelId="{5F7332ED-12AB-42BA-B76A-672660C6BE11}" type="pres">
      <dgm:prSet presAssocID="{1DF4E08E-6EBB-42E9-B44E-C075CBF3775B}" presName="linNode" presStyleCnt="0"/>
      <dgm:spPr/>
    </dgm:pt>
    <dgm:pt modelId="{68F9257F-7A23-4CFB-859D-1CE51BD5DED2}" type="pres">
      <dgm:prSet presAssocID="{1DF4E08E-6EBB-42E9-B44E-C075CBF3775B}" presName="parentText" presStyleLbl="node1" presStyleIdx="3" presStyleCnt="4" custScaleX="67884" custScaleY="49031">
        <dgm:presLayoutVars>
          <dgm:chMax val="1"/>
          <dgm:bulletEnabled val="1"/>
        </dgm:presLayoutVars>
      </dgm:prSet>
      <dgm:spPr/>
    </dgm:pt>
    <dgm:pt modelId="{E6C3BC4D-3282-41A0-BA89-6D38A93147AD}" type="pres">
      <dgm:prSet presAssocID="{1DF4E08E-6EBB-42E9-B44E-C075CBF3775B}" presName="descendantText" presStyleLbl="alignAccFollowNode1" presStyleIdx="3" presStyleCnt="4" custScaleX="95798" custScaleY="64892">
        <dgm:presLayoutVars>
          <dgm:bulletEnabled val="1"/>
        </dgm:presLayoutVars>
      </dgm:prSet>
      <dgm:spPr/>
    </dgm:pt>
  </dgm:ptLst>
  <dgm:cxnLst>
    <dgm:cxn modelId="{CEBB1D00-91A2-4002-BDA7-2AC0455EE33B}" srcId="{53D7B25B-3767-4691-A0A2-E2D50C49F312}" destId="{49F6FFB3-BBAC-446A-A815-494BB9BC6274}" srcOrd="1" destOrd="0" parTransId="{A5E184E0-F7F8-41E7-B2E6-CF975BB2DF39}" sibTransId="{FC96BB12-DA5A-42DD-8636-94805541F9BC}"/>
    <dgm:cxn modelId="{7A027925-C620-4BE3-9E22-00C4AC8E3E65}" type="presOf" srcId="{49F6FFB3-BBAC-446A-A815-494BB9BC6274}" destId="{E4571A07-A45A-49C2-B1A2-248727DF4852}" srcOrd="0" destOrd="0" presId="urn:microsoft.com/office/officeart/2005/8/layout/vList5"/>
    <dgm:cxn modelId="{670D2B2D-BCB9-493C-82C7-7473EE5AFC70}" srcId="{7A67BEAE-5B2B-4213-B08E-8E72D3FB3908}" destId="{97C4BC02-D6EC-4250-984B-59B7982EBAEC}" srcOrd="0" destOrd="0" parTransId="{46D1A608-2E02-43D8-87FF-9E9A4AB4D3D1}" sibTransId="{AA073D2C-F83E-4255-B7B5-5CEBC79EEF9A}"/>
    <dgm:cxn modelId="{3DD6882F-9C4C-4B21-8B48-2200B881CE6F}" type="presOf" srcId="{97C4BC02-D6EC-4250-984B-59B7982EBAEC}" destId="{F0C37F47-6E63-4386-95F8-12B0A48783FA}" srcOrd="0" destOrd="0" presId="urn:microsoft.com/office/officeart/2005/8/layout/vList5"/>
    <dgm:cxn modelId="{FC640138-70CD-4D3F-BF89-2F6640B4A196}" srcId="{53D7B25B-3767-4691-A0A2-E2D50C49F312}" destId="{FE76E7D2-9ECD-4A08-8D83-D983EAD491FB}" srcOrd="0" destOrd="0" parTransId="{4FE0EE55-2D8C-419A-989C-D206610BC5FB}" sibTransId="{12A15B96-BE7C-458C-B8DB-F291DCF23E37}"/>
    <dgm:cxn modelId="{4AF3FD5E-9B13-46AA-BD0E-D97F7479DEDE}" type="presOf" srcId="{77FDF603-159B-4071-818B-4BE555DBE0E1}" destId="{CC5C5BFF-ABB7-4680-867F-A21F486C805C}" srcOrd="0" destOrd="0" presId="urn:microsoft.com/office/officeart/2005/8/layout/vList5"/>
    <dgm:cxn modelId="{E141FA42-C3A0-4455-BF66-DA71C35EFF68}" srcId="{53D7B25B-3767-4691-A0A2-E2D50C49F312}" destId="{1DF4E08E-6EBB-42E9-B44E-C075CBF3775B}" srcOrd="3" destOrd="0" parTransId="{7F394D37-B80A-4A3A-AF17-3267F8260B1B}" sibTransId="{97014FDB-C9C5-4E9C-8E80-8838F96E60D3}"/>
    <dgm:cxn modelId="{46483763-F479-40B4-AA1F-5C2F26942DE1}" type="presOf" srcId="{41D4842B-0040-44EB-A12E-E37E7129BBE0}" destId="{E6C3BC4D-3282-41A0-BA89-6D38A93147AD}" srcOrd="0" destOrd="0" presId="urn:microsoft.com/office/officeart/2005/8/layout/vList5"/>
    <dgm:cxn modelId="{0B004573-FAC6-436F-8954-29EF7C08C1FF}" srcId="{53D7B25B-3767-4691-A0A2-E2D50C49F312}" destId="{7A67BEAE-5B2B-4213-B08E-8E72D3FB3908}" srcOrd="2" destOrd="0" parTransId="{D444F305-A7CC-4090-B905-B2F6F149594A}" sibTransId="{851A7591-158E-4E00-9355-073D2771AE90}"/>
    <dgm:cxn modelId="{006A357E-B3F8-4F45-9343-254C8412EB02}" type="presOf" srcId="{1DF4E08E-6EBB-42E9-B44E-C075CBF3775B}" destId="{68F9257F-7A23-4CFB-859D-1CE51BD5DED2}" srcOrd="0" destOrd="0" presId="urn:microsoft.com/office/officeart/2005/8/layout/vList5"/>
    <dgm:cxn modelId="{E904398F-49E6-49C0-BA78-1AE827FFA73D}" srcId="{1DF4E08E-6EBB-42E9-B44E-C075CBF3775B}" destId="{41D4842B-0040-44EB-A12E-E37E7129BBE0}" srcOrd="0" destOrd="0" parTransId="{AEE42AAB-6216-4C28-BC7A-1ACB28329AF3}" sibTransId="{91DC62FE-9230-4F6E-B52E-397192ABAA67}"/>
    <dgm:cxn modelId="{706AD89D-6F9D-47AE-A531-B11D610696D9}" type="presOf" srcId="{79E81560-F3C1-4399-A483-FC82C8410454}" destId="{E903C089-030A-4FD1-B297-04BDA18822DF}" srcOrd="0" destOrd="0" presId="urn:microsoft.com/office/officeart/2005/8/layout/vList5"/>
    <dgm:cxn modelId="{FED939A9-8DE5-4F5F-856E-2464284D65BA}" type="presOf" srcId="{53D7B25B-3767-4691-A0A2-E2D50C49F312}" destId="{774E0AAF-CFA2-41BA-B3FE-23987504ECA6}" srcOrd="0" destOrd="0" presId="urn:microsoft.com/office/officeart/2005/8/layout/vList5"/>
    <dgm:cxn modelId="{5E8F71C0-9AAD-4D75-A742-0B82FC99B279}" srcId="{FE76E7D2-9ECD-4A08-8D83-D983EAD491FB}" destId="{77FDF603-159B-4071-818B-4BE555DBE0E1}" srcOrd="0" destOrd="0" parTransId="{A3E79BAB-FB5B-45D3-B3AC-39FA934EF8FC}" sibTransId="{D7CF3CD5-C180-4D66-BF8B-4E2406485016}"/>
    <dgm:cxn modelId="{23DBFFCA-9C0E-4B45-9E22-48C4791D65E9}" srcId="{49F6FFB3-BBAC-446A-A815-494BB9BC6274}" destId="{79E81560-F3C1-4399-A483-FC82C8410454}" srcOrd="0" destOrd="0" parTransId="{82781C99-6289-4A91-90CE-5F11518AE58C}" sibTransId="{8A25E487-B280-4C65-9F65-72EA2C839DA5}"/>
    <dgm:cxn modelId="{7618C8F3-4675-4E35-ACE0-FF6C0D0253DC}" type="presOf" srcId="{7A67BEAE-5B2B-4213-B08E-8E72D3FB3908}" destId="{D52B17DD-015A-443C-9B1C-C09140300834}" srcOrd="0" destOrd="0" presId="urn:microsoft.com/office/officeart/2005/8/layout/vList5"/>
    <dgm:cxn modelId="{D865F0F8-FF51-4E72-A117-8A3E41B69F19}" type="presOf" srcId="{FE76E7D2-9ECD-4A08-8D83-D983EAD491FB}" destId="{8C57608F-CC28-4BF9-99FB-C62DD5859D25}" srcOrd="0" destOrd="0" presId="urn:microsoft.com/office/officeart/2005/8/layout/vList5"/>
    <dgm:cxn modelId="{CEB79508-130F-4E48-B248-A21A34130A38}" type="presParOf" srcId="{774E0AAF-CFA2-41BA-B3FE-23987504ECA6}" destId="{2446AD56-F686-4B15-89F7-BC595E205868}" srcOrd="0" destOrd="0" presId="urn:microsoft.com/office/officeart/2005/8/layout/vList5"/>
    <dgm:cxn modelId="{189D9A7D-EAEC-4EB4-A239-C12CA4E76434}" type="presParOf" srcId="{2446AD56-F686-4B15-89F7-BC595E205868}" destId="{8C57608F-CC28-4BF9-99FB-C62DD5859D25}" srcOrd="0" destOrd="0" presId="urn:microsoft.com/office/officeart/2005/8/layout/vList5"/>
    <dgm:cxn modelId="{42431611-B920-4BFD-97AD-CF9EF2D50F87}" type="presParOf" srcId="{2446AD56-F686-4B15-89F7-BC595E205868}" destId="{CC5C5BFF-ABB7-4680-867F-A21F486C805C}" srcOrd="1" destOrd="0" presId="urn:microsoft.com/office/officeart/2005/8/layout/vList5"/>
    <dgm:cxn modelId="{0A4AC49A-56D5-48E1-96C7-FBD284AEC8A5}" type="presParOf" srcId="{774E0AAF-CFA2-41BA-B3FE-23987504ECA6}" destId="{9F67AD2F-6070-42EF-A08E-6492BEB1EDD4}" srcOrd="1" destOrd="0" presId="urn:microsoft.com/office/officeart/2005/8/layout/vList5"/>
    <dgm:cxn modelId="{57539A7A-4C72-45BC-9A70-7A6280B4E535}" type="presParOf" srcId="{774E0AAF-CFA2-41BA-B3FE-23987504ECA6}" destId="{042446DD-E47A-4D0A-A009-E03142066CF8}" srcOrd="2" destOrd="0" presId="urn:microsoft.com/office/officeart/2005/8/layout/vList5"/>
    <dgm:cxn modelId="{A37C8297-6969-4936-9293-D4B6B1475C60}" type="presParOf" srcId="{042446DD-E47A-4D0A-A009-E03142066CF8}" destId="{E4571A07-A45A-49C2-B1A2-248727DF4852}" srcOrd="0" destOrd="0" presId="urn:microsoft.com/office/officeart/2005/8/layout/vList5"/>
    <dgm:cxn modelId="{E93AC3E8-A3B5-4A63-B6A2-1CAB8A8A4D38}" type="presParOf" srcId="{042446DD-E47A-4D0A-A009-E03142066CF8}" destId="{E903C089-030A-4FD1-B297-04BDA18822DF}" srcOrd="1" destOrd="0" presId="urn:microsoft.com/office/officeart/2005/8/layout/vList5"/>
    <dgm:cxn modelId="{C3598C6D-BC62-4574-AF8A-5A738BC12641}" type="presParOf" srcId="{774E0AAF-CFA2-41BA-B3FE-23987504ECA6}" destId="{D2F0F7A8-E8B7-422B-A017-A16F5EDE36A8}" srcOrd="3" destOrd="0" presId="urn:microsoft.com/office/officeart/2005/8/layout/vList5"/>
    <dgm:cxn modelId="{15F68F93-2937-4B1D-9ADF-D83B84B6C088}" type="presParOf" srcId="{774E0AAF-CFA2-41BA-B3FE-23987504ECA6}" destId="{C565FAB2-A5DA-4459-B2AC-1D4D653991BE}" srcOrd="4" destOrd="0" presId="urn:microsoft.com/office/officeart/2005/8/layout/vList5"/>
    <dgm:cxn modelId="{DDF7DDCF-FB13-41AC-8009-30B323FE82CB}" type="presParOf" srcId="{C565FAB2-A5DA-4459-B2AC-1D4D653991BE}" destId="{D52B17DD-015A-443C-9B1C-C09140300834}" srcOrd="0" destOrd="0" presId="urn:microsoft.com/office/officeart/2005/8/layout/vList5"/>
    <dgm:cxn modelId="{C8EE826D-E701-4053-8B27-FEDB276B3458}" type="presParOf" srcId="{C565FAB2-A5DA-4459-B2AC-1D4D653991BE}" destId="{F0C37F47-6E63-4386-95F8-12B0A48783FA}" srcOrd="1" destOrd="0" presId="urn:microsoft.com/office/officeart/2005/8/layout/vList5"/>
    <dgm:cxn modelId="{3A98D3B5-7BB0-4FCC-B3FE-787144E85C2A}" type="presParOf" srcId="{774E0AAF-CFA2-41BA-B3FE-23987504ECA6}" destId="{ACDB5C94-2347-48B0-AE05-D31096903ABE}" srcOrd="5" destOrd="0" presId="urn:microsoft.com/office/officeart/2005/8/layout/vList5"/>
    <dgm:cxn modelId="{5D619FE1-F005-412C-AEFC-875F08752412}" type="presParOf" srcId="{774E0AAF-CFA2-41BA-B3FE-23987504ECA6}" destId="{5F7332ED-12AB-42BA-B76A-672660C6BE11}" srcOrd="6" destOrd="0" presId="urn:microsoft.com/office/officeart/2005/8/layout/vList5"/>
    <dgm:cxn modelId="{4EC08E29-49A7-422D-AAAF-CD62F1C10D02}" type="presParOf" srcId="{5F7332ED-12AB-42BA-B76A-672660C6BE11}" destId="{68F9257F-7A23-4CFB-859D-1CE51BD5DED2}" srcOrd="0" destOrd="0" presId="urn:microsoft.com/office/officeart/2005/8/layout/vList5"/>
    <dgm:cxn modelId="{F5EC2D02-D36E-498A-93C2-8C71544C850A}" type="presParOf" srcId="{5F7332ED-12AB-42BA-B76A-672660C6BE11}" destId="{E6C3BC4D-3282-41A0-BA89-6D38A93147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ct val="35000"/>
            </a:spcAft>
          </a:pPr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dirty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日放榜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240264C-89A2-4551-A162-C8EC0AC2557A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A799DC43-635B-4987-9177-FA904FEABA70}" type="par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AB852EC-DD8E-4D88-8B59-6F8B7AE58B78}" type="sib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依彰化區免試入學比序項目相關規定辦理</a:t>
          </a:r>
          <a:endParaRPr lang="zh-TW" altLang="en-US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3600"/>
            </a:lnSpc>
            <a:spcAft>
              <a:spcPts val="0"/>
            </a:spcAft>
          </a:pP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公立學校：彰藝中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普通班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、二林高中、</a:t>
          </a:r>
          <a:b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                  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成功高中、田中高中、和美高中</a:t>
          </a:r>
          <a:endParaRPr lang="zh-TW" altLang="en-US" sz="2600" u="none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12F47736-33FC-4164-B659-4EEEA47F3555}">
      <dgm:prSet phldrT="[文字]" custT="1"/>
      <dgm:spPr/>
      <dgm:t>
        <a:bodyPr/>
        <a:lstStyle/>
        <a:p>
          <a:pPr algn="l">
            <a:lnSpc>
              <a:spcPts val="36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私立學校：精誠高中、文興高中</a:t>
          </a:r>
        </a:p>
      </dgm:t>
    </dgm:pt>
    <dgm:pt modelId="{12CB639B-E9DE-4BC3-A1FD-C202AB5A63F8}" type="sibTrans" cxnId="{9BAF286E-C93B-41CC-A794-7CE4398D361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2D521CB-3287-401B-9CC6-0B3ADDCB6C06}" type="parTrans" cxnId="{9BAF286E-C93B-41CC-A794-7CE4398D361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E03AA8E-689F-4336-A395-DCE9BA1B9119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彰化區高級中等學校免試入學作業要點</a:t>
          </a:r>
        </a:p>
      </dgm:t>
    </dgm:pt>
    <dgm:pt modelId="{73FB47EE-9A79-4988-963C-F6122BEC32F0}" type="parTrans" cxnId="{BBB4C94F-E8FE-47E3-9AC6-575AD8A07FB9}">
      <dgm:prSet/>
      <dgm:spPr/>
      <dgm:t>
        <a:bodyPr/>
        <a:lstStyle/>
        <a:p>
          <a:endParaRPr lang="zh-TW" altLang="en-US"/>
        </a:p>
      </dgm:t>
    </dgm:pt>
    <dgm:pt modelId="{3FD8C8C6-B35C-4E4E-8F85-77BEA9F24805}" type="sibTrans" cxnId="{BBB4C94F-E8FE-47E3-9AC6-575AD8A07FB9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54409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60847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71376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85541" custLinFactNeighborX="519" custLinFactNeighborY="482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67560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77163">
        <dgm:presLayoutVars>
          <dgm:bulletEnabled val="1"/>
        </dgm:presLayoutVars>
      </dgm:prSet>
      <dgm:spPr/>
    </dgm:pt>
  </dgm:ptLst>
  <dgm:cxnLst>
    <dgm:cxn modelId="{7F6D8C20-5FA1-47A6-AE77-E2F749982386}" type="presOf" srcId="{D615E62D-AAB6-41B3-AC23-66D407BB2CE6}" destId="{ECD53BAB-D8FE-446E-B57F-FCEDCC00A9E9}" srcOrd="0" destOrd="0" presId="urn:microsoft.com/office/officeart/2005/8/layout/vList5"/>
    <dgm:cxn modelId="{19D68626-750A-4EBF-AEE6-B42CE11580EC}" type="presOf" srcId="{72B92933-CBF6-4146-9798-0FB60522B370}" destId="{0874A851-733E-4C68-A5B9-C63601CD053F}" srcOrd="0" destOrd="0" presId="urn:microsoft.com/office/officeart/2005/8/layout/vList5"/>
    <dgm:cxn modelId="{292F3D3C-EAF0-442A-93E1-409FB967C76F}" srcId="{9B7ADE11-BE18-4708-9D56-1476D1E125B4}" destId="{7351BC8C-A3C1-4E78-8314-1F72D6654368}" srcOrd="1" destOrd="0" parTransId="{E52F74C6-EED6-4D60-98C9-7BC42BA3306B}" sibTransId="{E6070F69-9EB7-445F-84F1-F7634AD49B5A}"/>
    <dgm:cxn modelId="{4AF80C67-0667-427F-9CB9-2578EEC4D624}" type="presOf" srcId="{7351BC8C-A3C1-4E78-8314-1F72D6654368}" destId="{45C3AC1C-7C86-42B1-8C46-D477007DFCA5}" srcOrd="0" destOrd="1" presId="urn:microsoft.com/office/officeart/2005/8/layout/vList5"/>
    <dgm:cxn modelId="{CCF66867-1471-4F8C-9858-445129899A5D}" type="presOf" srcId="{7D18848D-7E34-4455-B8D2-DBB35D905EF0}" destId="{45C3AC1C-7C86-42B1-8C46-D477007DFCA5}" srcOrd="0" destOrd="0" presId="urn:microsoft.com/office/officeart/2005/8/layout/vList5"/>
    <dgm:cxn modelId="{D3F0604A-A8F2-429C-AFD3-F99E21D6BCBF}" srcId="{9B7ADE11-BE18-4708-9D56-1476D1E125B4}" destId="{8240264C-89A2-4551-A162-C8EC0AC2557A}" srcOrd="2" destOrd="0" parTransId="{A799DC43-635B-4987-9177-FA904FEABA70}" sibTransId="{5AB852EC-DD8E-4D88-8B59-6F8B7AE58B78}"/>
    <dgm:cxn modelId="{551CC96C-7ED3-40A5-8BCB-8C091A195295}" type="presOf" srcId="{9B7ADE11-BE18-4708-9D56-1476D1E125B4}" destId="{95F09A83-74EB-4EC8-AD6D-6E463ED96453}" srcOrd="0" destOrd="0" presId="urn:microsoft.com/office/officeart/2005/8/layout/vList5"/>
    <dgm:cxn modelId="{9BAF286E-C93B-41CC-A794-7CE4398D361B}" srcId="{DBC284DB-1BC1-4EAE-B210-C4AB8EFB17FD}" destId="{12F47736-33FC-4164-B659-4EEEA47F3555}" srcOrd="1" destOrd="0" parTransId="{52D521CB-3287-401B-9CC6-0B3ADDCB6C06}" sibTransId="{12CB639B-E9DE-4BC3-A1FD-C202AB5A63F8}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BBB4C94F-E8FE-47E3-9AC6-575AD8A07FB9}" srcId="{D615E62D-AAB6-41B3-AC23-66D407BB2CE6}" destId="{9E03AA8E-689F-4336-A395-DCE9BA1B9119}" srcOrd="0" destOrd="0" parTransId="{73FB47EE-9A79-4988-963C-F6122BEC32F0}" sibTransId="{3FD8C8C6-B35C-4E4E-8F85-77BEA9F24805}"/>
    <dgm:cxn modelId="{16D29B70-736E-4761-8944-714A8A288018}" type="presOf" srcId="{8E109CDF-101F-4367-91E8-A8714F11C9EE}" destId="{B75A1A8B-6EE8-453C-BFBA-D7747B2A219D}" srcOrd="0" destOrd="0" presId="urn:microsoft.com/office/officeart/2005/8/layout/vList5"/>
    <dgm:cxn modelId="{C022E479-A022-43D4-89B6-BE9AFAB4FF20}" type="presOf" srcId="{12F47736-33FC-4164-B659-4EEEA47F3555}" destId="{0874A851-733E-4C68-A5B9-C63601CD053F}" srcOrd="0" destOrd="1" presId="urn:microsoft.com/office/officeart/2005/8/layout/vList5"/>
    <dgm:cxn modelId="{35158D81-4CD2-4CDA-BB61-6D6E1F8AE540}" type="presOf" srcId="{9E03AA8E-689F-4336-A395-DCE9BA1B9119}" destId="{DA0DB5C3-75BA-45A0-BE5A-7A3C9AD81C53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F74C62D9-1BDD-46CA-B7CB-EF6FCF5A5873}" type="presOf" srcId="{DBC284DB-1BC1-4EAE-B210-C4AB8EFB17FD}" destId="{612C8EBA-AECD-4375-B086-FF608DEEDB88}" srcOrd="0" destOrd="0" presId="urn:microsoft.com/office/officeart/2005/8/layout/vList5"/>
    <dgm:cxn modelId="{A889C9DF-2351-4E8F-B945-14979677AC44}" srcId="{D615E62D-AAB6-41B3-AC23-66D407BB2CE6}" destId="{F9E0FB4C-623F-4474-A3F8-D86B85FF0B65}" srcOrd="1" destOrd="0" parTransId="{8238C7DB-02EE-490E-81FA-E76F757CDAC0}" sibTransId="{DD0B2111-5944-49FB-BF3F-4CCF6DA2A15A}"/>
    <dgm:cxn modelId="{B609C9EC-3BFE-4BB6-9D67-001B9D7A41D5}" type="presOf" srcId="{8240264C-89A2-4551-A162-C8EC0AC2557A}" destId="{45C3AC1C-7C86-42B1-8C46-D477007DFCA5}" srcOrd="0" destOrd="2" presId="urn:microsoft.com/office/officeart/2005/8/layout/vList5"/>
    <dgm:cxn modelId="{64B951F5-E850-4956-A3BD-F5530EB40D05}" type="presOf" srcId="{F9E0FB4C-623F-4474-A3F8-D86B85FF0B65}" destId="{DA0DB5C3-75BA-45A0-BE5A-7A3C9AD81C53}" srcOrd="0" destOrd="1" presId="urn:microsoft.com/office/officeart/2005/8/layout/vList5"/>
    <dgm:cxn modelId="{DCE27C7D-43B1-4B4E-8115-E6DEB4AE7550}" type="presParOf" srcId="{B75A1A8B-6EE8-453C-BFBA-D7747B2A219D}" destId="{D08A507D-EA09-48A4-A2E9-D55957FF054D}" srcOrd="0" destOrd="0" presId="urn:microsoft.com/office/officeart/2005/8/layout/vList5"/>
    <dgm:cxn modelId="{712449C0-4795-4974-BD9A-F76493E3C610}" type="presParOf" srcId="{D08A507D-EA09-48A4-A2E9-D55957FF054D}" destId="{ECD53BAB-D8FE-446E-B57F-FCEDCC00A9E9}" srcOrd="0" destOrd="0" presId="urn:microsoft.com/office/officeart/2005/8/layout/vList5"/>
    <dgm:cxn modelId="{1DC1205E-A1A2-4DD3-BDA9-8BB5D7A50B4C}" type="presParOf" srcId="{D08A507D-EA09-48A4-A2E9-D55957FF054D}" destId="{DA0DB5C3-75BA-45A0-BE5A-7A3C9AD81C53}" srcOrd="1" destOrd="0" presId="urn:microsoft.com/office/officeart/2005/8/layout/vList5"/>
    <dgm:cxn modelId="{E20EF912-DA09-4323-A970-99FBCA4EF40C}" type="presParOf" srcId="{B75A1A8B-6EE8-453C-BFBA-D7747B2A219D}" destId="{6547B971-CEEF-4D18-9293-3CC1A33D315C}" srcOrd="1" destOrd="0" presId="urn:microsoft.com/office/officeart/2005/8/layout/vList5"/>
    <dgm:cxn modelId="{7348A1BD-799B-40BF-AFE5-18022D1BE70E}" type="presParOf" srcId="{B75A1A8B-6EE8-453C-BFBA-D7747B2A219D}" destId="{5E16C4BC-53C6-4039-B028-D95D8340BD0E}" srcOrd="2" destOrd="0" presId="urn:microsoft.com/office/officeart/2005/8/layout/vList5"/>
    <dgm:cxn modelId="{728102ED-0FCB-43BF-885B-6205BCAACEAC}" type="presParOf" srcId="{5E16C4BC-53C6-4039-B028-D95D8340BD0E}" destId="{612C8EBA-AECD-4375-B086-FF608DEEDB88}" srcOrd="0" destOrd="0" presId="urn:microsoft.com/office/officeart/2005/8/layout/vList5"/>
    <dgm:cxn modelId="{EC721560-4934-4BDF-B114-D482F35EBB67}" type="presParOf" srcId="{5E16C4BC-53C6-4039-B028-D95D8340BD0E}" destId="{0874A851-733E-4C68-A5B9-C63601CD053F}" srcOrd="1" destOrd="0" presId="urn:microsoft.com/office/officeart/2005/8/layout/vList5"/>
    <dgm:cxn modelId="{65EF7E85-C9B1-4736-9062-FDBACCF80D51}" type="presParOf" srcId="{B75A1A8B-6EE8-453C-BFBA-D7747B2A219D}" destId="{899C19A8-1C37-4DB1-BF27-B66EA5C7D856}" srcOrd="3" destOrd="0" presId="urn:microsoft.com/office/officeart/2005/8/layout/vList5"/>
    <dgm:cxn modelId="{A035D0EF-A5EE-4BB1-901B-DC8F42186F5B}" type="presParOf" srcId="{B75A1A8B-6EE8-453C-BFBA-D7747B2A219D}" destId="{ECFDFB4C-DAD1-4B55-941F-093619D741E8}" srcOrd="4" destOrd="0" presId="urn:microsoft.com/office/officeart/2005/8/layout/vList5"/>
    <dgm:cxn modelId="{3D12E797-ABA6-450C-851F-9A01C227858E}" type="presParOf" srcId="{ECFDFB4C-DAD1-4B55-941F-093619D741E8}" destId="{95F09A83-74EB-4EC8-AD6D-6E463ED96453}" srcOrd="0" destOrd="0" presId="urn:microsoft.com/office/officeart/2005/8/layout/vList5"/>
    <dgm:cxn modelId="{28186E62-0965-4D2A-B162-721F01889DC6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ct val="90000"/>
            </a:lnSpc>
          </a:pPr>
          <a:r>
            <a: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4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2600"/>
            </a:lnSpc>
            <a:spcAft>
              <a:spcPts val="0"/>
            </a:spcAft>
          </a:pP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 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高中：該校核定免試入學總名額之</a:t>
          </a: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</a:t>
          </a:r>
          <a:endParaRPr lang="zh-TW" altLang="en-US" sz="2200" u="none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彰化區高級中等學校優先免試入學實施計畫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CC56A4D3-DC69-4CD3-B1AA-98D8270AE517}">
      <dgm:prSet custT="1"/>
      <dgm:spPr/>
      <dgm:t>
        <a:bodyPr/>
        <a:lstStyle/>
        <a:p>
          <a:pPr>
            <a:lnSpc>
              <a:spcPts val="2600"/>
            </a:lnSpc>
          </a:pP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 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高職：該校核定免試入學總名額之</a:t>
          </a: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以內，</a:t>
          </a:r>
          <a:b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              並以各類科都有名額為原則</a:t>
          </a:r>
          <a:b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（彰中、彰女採分配名額方式給各國中，詳見簡章）</a:t>
          </a:r>
        </a:p>
      </dgm:t>
    </dgm:pt>
    <dgm:pt modelId="{7D1673D8-B1D6-4039-9D3D-408C56AED18B}" type="parTrans" cxnId="{A7039697-A0DB-48B0-B580-7E0EAD9DDE4D}">
      <dgm:prSet/>
      <dgm:spPr/>
      <dgm:t>
        <a:bodyPr/>
        <a:lstStyle/>
        <a:p>
          <a:endParaRPr lang="zh-TW" altLang="en-US"/>
        </a:p>
      </dgm:t>
    </dgm:pt>
    <dgm:pt modelId="{8BAEFC6D-93E8-406B-B858-9AB45B4B6AC0}" type="sibTrans" cxnId="{A7039697-A0DB-48B0-B580-7E0EAD9DDE4D}">
      <dgm:prSet/>
      <dgm:spPr/>
      <dgm:t>
        <a:bodyPr/>
        <a:lstStyle/>
        <a:p>
          <a:endParaRPr lang="zh-TW" altLang="en-US"/>
        </a:p>
      </dgm:t>
    </dgm:pt>
    <dgm:pt modelId="{21E82D1A-7C3C-4412-8AFB-ACF2E8EF3A79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限報名一所學校</a:t>
          </a:r>
          <a:r>
            <a:rPr lang="zh-TW" altLang="en-US" sz="2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（一校多科）</a:t>
          </a:r>
        </a:p>
      </dgm:t>
    </dgm:pt>
    <dgm:pt modelId="{598EE763-7F05-4B58-B3A1-5A84EB6CDE62}" type="parTrans" cxnId="{87EC251C-331A-4E88-8B1E-2B864D07DC52}">
      <dgm:prSet/>
      <dgm:spPr/>
      <dgm:t>
        <a:bodyPr/>
        <a:lstStyle/>
        <a:p>
          <a:endParaRPr lang="zh-TW" altLang="en-US"/>
        </a:p>
      </dgm:t>
    </dgm:pt>
    <dgm:pt modelId="{462F6A08-8F6C-4CC8-BBE1-B70D6FEA44D5}" type="sibTrans" cxnId="{87EC251C-331A-4E88-8B1E-2B864D07DC52}">
      <dgm:prSet/>
      <dgm:spPr/>
      <dgm:t>
        <a:bodyPr/>
        <a:lstStyle/>
        <a:p>
          <a:endParaRPr lang="zh-TW" altLang="en-US"/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日報名（</a:t>
          </a: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國中教育會考成績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日公布）</a:t>
          </a:r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1A85268F-4BCD-427A-A039-20FD95604CB0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日下午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時止線上志願選填</a:t>
          </a:r>
          <a:b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國中列印報名表後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，由</a:t>
          </a: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學生及家長簽名確認交回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E68A3D-F2FA-49B6-B24C-7B74316296FE}" type="parTrans" cxnId="{6A87431D-A00A-4A0E-A9D2-57737BB0C4DC}">
      <dgm:prSet/>
      <dgm:spPr/>
      <dgm:t>
        <a:bodyPr/>
        <a:lstStyle/>
        <a:p>
          <a:endParaRPr lang="zh-TW" altLang="en-US"/>
        </a:p>
      </dgm:t>
    </dgm:pt>
    <dgm:pt modelId="{514821C0-F3EE-42E8-BA85-1224691C8218}" type="sibTrans" cxnId="{6A87431D-A00A-4A0E-A9D2-57737BB0C4DC}">
      <dgm:prSet/>
      <dgm:spPr/>
      <dgm:t>
        <a:bodyPr/>
        <a:lstStyle/>
        <a:p>
          <a:endParaRPr lang="zh-TW" altLang="en-US"/>
        </a:p>
      </dgm:t>
    </dgm:pt>
    <dgm:pt modelId="{56E9AE75-0314-4C7A-BF8E-CDE326B841B2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招生對象： 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en-US" altLang="zh-TW" sz="2200" b="1" dirty="0">
              <a:solidFill>
                <a:schemeClr val="tx1"/>
              </a:solidFill>
              <a:latin typeface="微軟正黑體"/>
              <a:ea typeface="微軟正黑體"/>
            </a:rPr>
            <a:t>13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年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2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月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日前就讀本區國中且</a:t>
          </a:r>
          <a:r>
            <a:rPr lang="zh-TW" altLang="en-US" sz="2200" b="1" dirty="0">
              <a:solidFill>
                <a:srgbClr val="FF0000"/>
              </a:solidFill>
              <a:latin typeface="微軟正黑體"/>
              <a:ea typeface="微軟正黑體"/>
            </a:rPr>
            <a:t>未申請變更就學區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CE77439-96EE-4683-A2B8-6DF281B96FD8}" type="parTrans" cxnId="{2D956B27-28F2-47F1-96E6-44D7E8C4A2B0}">
      <dgm:prSet/>
      <dgm:spPr/>
      <dgm:t>
        <a:bodyPr/>
        <a:lstStyle/>
        <a:p>
          <a:endParaRPr lang="zh-TW" altLang="en-US"/>
        </a:p>
      </dgm:t>
    </dgm:pt>
    <dgm:pt modelId="{D5EFB14E-3821-4CCC-A8AD-D07F6E4FB237}" type="sibTrans" cxnId="{2D956B27-28F2-47F1-96E6-44D7E8C4A2B0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64814" custLinFactNeighborX="-7453" custLinFactNeighborY="-904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31734" custScaleY="73546" custLinFactNeighborX="-142" custLinFactNeighborY="-198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45451" custScaleY="59765" custLinFactNeighborX="196" custLinFactNeighborY="-657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68181" custLinFactNeighborX="2168" custLinFactNeighborY="54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43644" custScaleY="73553" custLinFactNeighborX="422" custLinFactNeighborY="10633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86994">
        <dgm:presLayoutVars>
          <dgm:bulletEnabled val="1"/>
        </dgm:presLayoutVars>
      </dgm:prSet>
      <dgm:spPr/>
    </dgm:pt>
  </dgm:ptLst>
  <dgm:cxnLst>
    <dgm:cxn modelId="{7B36241C-614D-4AED-9C17-B865611ED3E6}" type="presOf" srcId="{56E9AE75-0314-4C7A-BF8E-CDE326B841B2}" destId="{DA0DB5C3-75BA-45A0-BE5A-7A3C9AD81C53}" srcOrd="0" destOrd="1" presId="urn:microsoft.com/office/officeart/2005/8/layout/vList5"/>
    <dgm:cxn modelId="{87EC251C-331A-4E88-8B1E-2B864D07DC52}" srcId="{D615E62D-AAB6-41B3-AC23-66D407BB2CE6}" destId="{21E82D1A-7C3C-4412-8AFB-ACF2E8EF3A79}" srcOrd="2" destOrd="0" parTransId="{598EE763-7F05-4B58-B3A1-5A84EB6CDE62}" sibTransId="{462F6A08-8F6C-4CC8-BBE1-B70D6FEA44D5}"/>
    <dgm:cxn modelId="{6A87431D-A00A-4A0E-A9D2-57737BB0C4DC}" srcId="{9B7ADE11-BE18-4708-9D56-1476D1E125B4}" destId="{1A85268F-4BCD-427A-A039-20FD95604CB0}" srcOrd="0" destOrd="0" parTransId="{35E68A3D-F2FA-49B6-B24C-7B74316296FE}" sibTransId="{514821C0-F3EE-42E8-BA85-1224691C8218}"/>
    <dgm:cxn modelId="{2D956B27-28F2-47F1-96E6-44D7E8C4A2B0}" srcId="{D615E62D-AAB6-41B3-AC23-66D407BB2CE6}" destId="{56E9AE75-0314-4C7A-BF8E-CDE326B841B2}" srcOrd="1" destOrd="0" parTransId="{5CE77439-96EE-4683-A2B8-6DF281B96FD8}" sibTransId="{D5EFB14E-3821-4CCC-A8AD-D07F6E4FB237}"/>
    <dgm:cxn modelId="{A4ACDE34-8A0D-44DF-8EA2-4F2DB83A8F63}" type="presOf" srcId="{9B7ADE11-BE18-4708-9D56-1476D1E125B4}" destId="{95F09A83-74EB-4EC8-AD6D-6E463ED96453}" srcOrd="0" destOrd="0" presId="urn:microsoft.com/office/officeart/2005/8/layout/vList5"/>
    <dgm:cxn modelId="{292F3D3C-EAF0-442A-93E1-409FB967C76F}" srcId="{9B7ADE11-BE18-4708-9D56-1476D1E125B4}" destId="{7351BC8C-A3C1-4E78-8314-1F72D6654368}" srcOrd="2" destOrd="0" parTransId="{E52F74C6-EED6-4D60-98C9-7BC42BA3306B}" sibTransId="{E6070F69-9EB7-445F-84F1-F7634AD49B5A}"/>
    <dgm:cxn modelId="{96BE154C-A510-470D-9C42-0E813BCF7E1B}" type="presOf" srcId="{F9E0FB4C-623F-4474-A3F8-D86B85FF0B65}" destId="{DA0DB5C3-75BA-45A0-BE5A-7A3C9AD81C53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CA436C84-1BE3-4382-AC2E-0605D45654CB}" type="presOf" srcId="{8E109CDF-101F-4367-91E8-A8714F11C9EE}" destId="{B75A1A8B-6EE8-453C-BFBA-D7747B2A219D}" srcOrd="0" destOrd="0" presId="urn:microsoft.com/office/officeart/2005/8/layout/vList5"/>
    <dgm:cxn modelId="{A7039697-A0DB-48B0-B580-7E0EAD9DDE4D}" srcId="{DBC284DB-1BC1-4EAE-B210-C4AB8EFB17FD}" destId="{CC56A4D3-DC69-4CD3-B1AA-98D8270AE517}" srcOrd="1" destOrd="0" parTransId="{7D1673D8-B1D6-4039-9D3D-408C56AED18B}" sibTransId="{8BAEFC6D-93E8-406B-B858-9AB45B4B6AC0}"/>
    <dgm:cxn modelId="{B040069C-AED3-48C2-8AEA-B8C744FB9DB7}" type="presOf" srcId="{21E82D1A-7C3C-4412-8AFB-ACF2E8EF3A79}" destId="{DA0DB5C3-75BA-45A0-BE5A-7A3C9AD81C53}" srcOrd="0" destOrd="2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C15090A4-2CB1-44C6-82A6-31B465C4976D}" type="presOf" srcId="{1A85268F-4BCD-427A-A039-20FD95604CB0}" destId="{45C3AC1C-7C86-42B1-8C46-D477007DFCA5}" srcOrd="0" destOrd="0" presId="urn:microsoft.com/office/officeart/2005/8/layout/vList5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134D7CA6-D256-4DCB-AC9B-6EB2DB9C45E8}" type="presOf" srcId="{7351BC8C-A3C1-4E78-8314-1F72D6654368}" destId="{45C3AC1C-7C86-42B1-8C46-D477007DFCA5}" srcOrd="0" destOrd="2" presId="urn:microsoft.com/office/officeart/2005/8/layout/vList5"/>
    <dgm:cxn modelId="{28FA91D3-2F5E-4299-A7E3-C31ED2C12EB3}" srcId="{9B7ADE11-BE18-4708-9D56-1476D1E125B4}" destId="{7D18848D-7E34-4455-B8D2-DBB35D905EF0}" srcOrd="1" destOrd="0" parTransId="{FC4C3F0D-E4B9-4977-A34A-4636F974A4F4}" sibTransId="{91AC7F8B-A0FB-426D-939F-FEF6DD877481}"/>
    <dgm:cxn modelId="{4FEF28DC-9E0C-4F9B-B25C-6ED7C62417BB}" type="presOf" srcId="{72B92933-CBF6-4146-9798-0FB60522B370}" destId="{0874A851-733E-4C68-A5B9-C63601CD053F}" srcOrd="0" destOrd="0" presId="urn:microsoft.com/office/officeart/2005/8/layout/vList5"/>
    <dgm:cxn modelId="{993DB7DD-0652-4B4E-8C6F-958C820ABFB9}" type="presOf" srcId="{7D18848D-7E34-4455-B8D2-DBB35D905EF0}" destId="{45C3AC1C-7C86-42B1-8C46-D477007DFCA5}" srcOrd="0" destOrd="1" presId="urn:microsoft.com/office/officeart/2005/8/layout/vList5"/>
    <dgm:cxn modelId="{DBAD75DE-E6BD-46DF-BD63-F0EEDFB4EABC}" type="presOf" srcId="{DBC284DB-1BC1-4EAE-B210-C4AB8EFB17FD}" destId="{612C8EBA-AECD-4375-B086-FF608DEEDB88}" srcOrd="0" destOrd="0" presId="urn:microsoft.com/office/officeart/2005/8/layout/vList5"/>
    <dgm:cxn modelId="{A889C9DF-2351-4E8F-B945-14979677AC44}" srcId="{D615E62D-AAB6-41B3-AC23-66D407BB2CE6}" destId="{F9E0FB4C-623F-4474-A3F8-D86B85FF0B65}" srcOrd="0" destOrd="0" parTransId="{8238C7DB-02EE-490E-81FA-E76F757CDAC0}" sibTransId="{DD0B2111-5944-49FB-BF3F-4CCF6DA2A15A}"/>
    <dgm:cxn modelId="{037333E7-3B35-45FA-9418-1A25D2C27150}" type="presOf" srcId="{D615E62D-AAB6-41B3-AC23-66D407BB2CE6}" destId="{ECD53BAB-D8FE-446E-B57F-FCEDCC00A9E9}" srcOrd="0" destOrd="0" presId="urn:microsoft.com/office/officeart/2005/8/layout/vList5"/>
    <dgm:cxn modelId="{9AD054F2-E1F3-49C0-B36B-5A4B290C6A32}" type="presOf" srcId="{CC56A4D3-DC69-4CD3-B1AA-98D8270AE517}" destId="{0874A851-733E-4C68-A5B9-C63601CD053F}" srcOrd="0" destOrd="1" presId="urn:microsoft.com/office/officeart/2005/8/layout/vList5"/>
    <dgm:cxn modelId="{BF3EFBD9-2A0E-436D-95AF-B8C33F36182E}" type="presParOf" srcId="{B75A1A8B-6EE8-453C-BFBA-D7747B2A219D}" destId="{D08A507D-EA09-48A4-A2E9-D55957FF054D}" srcOrd="0" destOrd="0" presId="urn:microsoft.com/office/officeart/2005/8/layout/vList5"/>
    <dgm:cxn modelId="{CC0F22C3-5003-4390-A2F4-BF8DBECFF856}" type="presParOf" srcId="{D08A507D-EA09-48A4-A2E9-D55957FF054D}" destId="{ECD53BAB-D8FE-446E-B57F-FCEDCC00A9E9}" srcOrd="0" destOrd="0" presId="urn:microsoft.com/office/officeart/2005/8/layout/vList5"/>
    <dgm:cxn modelId="{0364D86E-8D7E-4D24-9576-D58122EAC602}" type="presParOf" srcId="{D08A507D-EA09-48A4-A2E9-D55957FF054D}" destId="{DA0DB5C3-75BA-45A0-BE5A-7A3C9AD81C53}" srcOrd="1" destOrd="0" presId="urn:microsoft.com/office/officeart/2005/8/layout/vList5"/>
    <dgm:cxn modelId="{9FDCD87B-118D-4167-BCF1-A652EB681102}" type="presParOf" srcId="{B75A1A8B-6EE8-453C-BFBA-D7747B2A219D}" destId="{6547B971-CEEF-4D18-9293-3CC1A33D315C}" srcOrd="1" destOrd="0" presId="urn:microsoft.com/office/officeart/2005/8/layout/vList5"/>
    <dgm:cxn modelId="{30F190BC-A700-47A4-A723-199BA657D029}" type="presParOf" srcId="{B75A1A8B-6EE8-453C-BFBA-D7747B2A219D}" destId="{5E16C4BC-53C6-4039-B028-D95D8340BD0E}" srcOrd="2" destOrd="0" presId="urn:microsoft.com/office/officeart/2005/8/layout/vList5"/>
    <dgm:cxn modelId="{957E2BA3-1EA3-4815-BCAF-32F6270ABA3B}" type="presParOf" srcId="{5E16C4BC-53C6-4039-B028-D95D8340BD0E}" destId="{612C8EBA-AECD-4375-B086-FF608DEEDB88}" srcOrd="0" destOrd="0" presId="urn:microsoft.com/office/officeart/2005/8/layout/vList5"/>
    <dgm:cxn modelId="{6355A4A2-2E14-4D18-9049-F4FF5FAE9D23}" type="presParOf" srcId="{5E16C4BC-53C6-4039-B028-D95D8340BD0E}" destId="{0874A851-733E-4C68-A5B9-C63601CD053F}" srcOrd="1" destOrd="0" presId="urn:microsoft.com/office/officeart/2005/8/layout/vList5"/>
    <dgm:cxn modelId="{EAD4312F-973F-48E5-8E56-380FFF07CA47}" type="presParOf" srcId="{B75A1A8B-6EE8-453C-BFBA-D7747B2A219D}" destId="{899C19A8-1C37-4DB1-BF27-B66EA5C7D856}" srcOrd="3" destOrd="0" presId="urn:microsoft.com/office/officeart/2005/8/layout/vList5"/>
    <dgm:cxn modelId="{37FE512A-6A2F-4D42-B1F9-3676344E1492}" type="presParOf" srcId="{B75A1A8B-6EE8-453C-BFBA-D7747B2A219D}" destId="{ECFDFB4C-DAD1-4B55-941F-093619D741E8}" srcOrd="4" destOrd="0" presId="urn:microsoft.com/office/officeart/2005/8/layout/vList5"/>
    <dgm:cxn modelId="{3EEFA3B0-9EB9-4D41-B9E9-AD751AF5FED4}" type="presParOf" srcId="{ECFDFB4C-DAD1-4B55-941F-093619D741E8}" destId="{95F09A83-74EB-4EC8-AD6D-6E463ED96453}" srcOrd="0" destOrd="0" presId="urn:microsoft.com/office/officeart/2005/8/layout/vList5"/>
    <dgm:cxn modelId="{E946F0E3-111F-47BB-A8CD-E1264C07891C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ADD280-76EB-473F-85D2-A56D6AC024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CCE225C-ABBD-491B-B4B8-807ADA4B2A58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gm:t>
    </dgm:pt>
    <dgm:pt modelId="{9CD49A99-6001-496E-B4AB-FA6269A3082C}" type="par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2F803A4-82AC-4D7F-B2D7-6398D5B72FC4}" type="sib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A89213-3405-433C-8B1D-8A5F7EA4C0A9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23-24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B3503E25-4D69-4384-9610-E774A324D8C2}" type="par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AD90BEC-FEE6-492C-ADFC-CA530C5243DE}" type="sib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7CD491-5EAC-4D04-8DE7-E388B9CAF893}">
      <dgm:prSet phldrT="[文字]"/>
      <dgm:spPr/>
      <dgm:t>
        <a:bodyPr/>
        <a:lstStyle/>
        <a:p>
          <a:r>
            <a: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B36CBE-7B5E-4FFF-8C7D-473C45F966D5}" type="par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1CF1B22-98B4-4140-85C4-A40F27704C7B}" type="sib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D114CFF-CA27-4689-BA3F-4D49B03E0B9A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706ACEA0-8C24-43E5-B575-48CF312D25D1}" type="par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A69DB21-C5CB-45DC-B27A-90C3B8C86F49}" type="sib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C1BAFD0-ED4C-45C3-8B00-B4FA1D7A6571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gm:t>
    </dgm:pt>
    <dgm:pt modelId="{2D26FEEE-89EF-4B30-B122-3BBF31FF9CC5}" type="par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D7EE4A0-314C-4E7A-B2BB-F7CFB7995594}" type="sib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0760155-2EC1-4E0E-8779-5D02309B4F3F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36D745FA-3688-4618-A71C-1158918E172E}" type="par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D1D4F3A-3B97-4F03-ABE5-01DC7408FDBC}" type="sib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EE28A45-D687-49A4-933A-557379094ECC}" type="pres">
      <dgm:prSet presAssocID="{2EADD280-76EB-473F-85D2-A56D6AC024A9}" presName="Name0" presStyleCnt="0">
        <dgm:presLayoutVars>
          <dgm:dir/>
          <dgm:animLvl val="lvl"/>
          <dgm:resizeHandles val="exact"/>
        </dgm:presLayoutVars>
      </dgm:prSet>
      <dgm:spPr/>
    </dgm:pt>
    <dgm:pt modelId="{97E82780-FAF4-426F-9F3B-5DF157B55C60}" type="pres">
      <dgm:prSet presAssocID="{5CCE225C-ABBD-491B-B4B8-807ADA4B2A58}" presName="linNode" presStyleCnt="0"/>
      <dgm:spPr/>
    </dgm:pt>
    <dgm:pt modelId="{599FD703-EA45-421E-A7C5-6FE4F10BB049}" type="pres">
      <dgm:prSet presAssocID="{5CCE225C-ABBD-491B-B4B8-807ADA4B2A5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008F34C-7310-4E5A-8433-1F3830FB0556}" type="pres">
      <dgm:prSet presAssocID="{5CCE225C-ABBD-491B-B4B8-807ADA4B2A58}" presName="descendantText" presStyleLbl="alignAccFollowNode1" presStyleIdx="0" presStyleCnt="3">
        <dgm:presLayoutVars>
          <dgm:bulletEnabled val="1"/>
        </dgm:presLayoutVars>
      </dgm:prSet>
      <dgm:spPr/>
    </dgm:pt>
    <dgm:pt modelId="{4B1171E8-100A-44F1-9FEC-B96DD6CF7063}" type="pres">
      <dgm:prSet presAssocID="{E2F803A4-82AC-4D7F-B2D7-6398D5B72FC4}" presName="sp" presStyleCnt="0"/>
      <dgm:spPr/>
    </dgm:pt>
    <dgm:pt modelId="{22FF7875-A1EE-49C8-91D3-66372DD5CD74}" type="pres">
      <dgm:prSet presAssocID="{2F7CD491-5EAC-4D04-8DE7-E388B9CAF893}" presName="linNode" presStyleCnt="0"/>
      <dgm:spPr/>
    </dgm:pt>
    <dgm:pt modelId="{C9510FF6-C4BB-4F86-AE82-48F35122AADD}" type="pres">
      <dgm:prSet presAssocID="{2F7CD491-5EAC-4D04-8DE7-E388B9CAF89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EAE4F7B-CA32-4489-A552-DDC5149EDB5E}" type="pres">
      <dgm:prSet presAssocID="{2F7CD491-5EAC-4D04-8DE7-E388B9CAF893}" presName="descendantText" presStyleLbl="alignAccFollowNode1" presStyleIdx="1" presStyleCnt="3">
        <dgm:presLayoutVars>
          <dgm:bulletEnabled val="1"/>
        </dgm:presLayoutVars>
      </dgm:prSet>
      <dgm:spPr/>
    </dgm:pt>
    <dgm:pt modelId="{DFEC07F7-1282-4627-9DAC-D501DD25B7C2}" type="pres">
      <dgm:prSet presAssocID="{B1CF1B22-98B4-4140-85C4-A40F27704C7B}" presName="sp" presStyleCnt="0"/>
      <dgm:spPr/>
    </dgm:pt>
    <dgm:pt modelId="{66699736-1D94-4FBB-935B-D6E4754C1C1E}" type="pres">
      <dgm:prSet presAssocID="{2C1BAFD0-ED4C-45C3-8B00-B4FA1D7A6571}" presName="linNode" presStyleCnt="0"/>
      <dgm:spPr/>
    </dgm:pt>
    <dgm:pt modelId="{6DCF1CC6-F003-4550-9C24-9486855C14B3}" type="pres">
      <dgm:prSet presAssocID="{2C1BAFD0-ED4C-45C3-8B00-B4FA1D7A657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B0F12E6-EF03-4B07-B26A-9A901DBE300E}" type="pres">
      <dgm:prSet presAssocID="{2C1BAFD0-ED4C-45C3-8B00-B4FA1D7A657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E51A73A-9712-4664-A486-FC242D0A768E}" type="presOf" srcId="{80760155-2EC1-4E0E-8779-5D02309B4F3F}" destId="{0B0F12E6-EF03-4B07-B26A-9A901DBE300E}" srcOrd="0" destOrd="0" presId="urn:microsoft.com/office/officeart/2005/8/layout/vList5"/>
    <dgm:cxn modelId="{490C6D5E-FEC6-415E-997F-3520FD52D571}" srcId="{5CCE225C-ABBD-491B-B4B8-807ADA4B2A58}" destId="{85A89213-3405-433C-8B1D-8A5F7EA4C0A9}" srcOrd="0" destOrd="0" parTransId="{B3503E25-4D69-4384-9610-E774A324D8C2}" sibTransId="{2AD90BEC-FEE6-492C-ADFC-CA530C5243DE}"/>
    <dgm:cxn modelId="{9D759A65-966D-4EF2-8C46-4E9DF90F588C}" srcId="{2EADD280-76EB-473F-85D2-A56D6AC024A9}" destId="{2F7CD491-5EAC-4D04-8DE7-E388B9CAF893}" srcOrd="1" destOrd="0" parTransId="{22B36CBE-7B5E-4FFF-8C7D-473C45F966D5}" sibTransId="{B1CF1B22-98B4-4140-85C4-A40F27704C7B}"/>
    <dgm:cxn modelId="{0B3C0A49-174B-4615-B045-32EB8B2338BE}" type="presOf" srcId="{2F7CD491-5EAC-4D04-8DE7-E388B9CAF893}" destId="{C9510FF6-C4BB-4F86-AE82-48F35122AADD}" srcOrd="0" destOrd="0" presId="urn:microsoft.com/office/officeart/2005/8/layout/vList5"/>
    <dgm:cxn modelId="{809C2A69-CF1B-4A42-959A-4558611A1EF8}" srcId="{2EADD280-76EB-473F-85D2-A56D6AC024A9}" destId="{5CCE225C-ABBD-491B-B4B8-807ADA4B2A58}" srcOrd="0" destOrd="0" parTransId="{9CD49A99-6001-496E-B4AB-FA6269A3082C}" sibTransId="{E2F803A4-82AC-4D7F-B2D7-6398D5B72FC4}"/>
    <dgm:cxn modelId="{553CA54B-7BE2-4C5D-B92C-4560C0FAAB63}" type="presOf" srcId="{85A89213-3405-433C-8B1D-8A5F7EA4C0A9}" destId="{E008F34C-7310-4E5A-8433-1F3830FB0556}" srcOrd="0" destOrd="0" presId="urn:microsoft.com/office/officeart/2005/8/layout/vList5"/>
    <dgm:cxn modelId="{2716B36B-C106-426D-9EB9-D4D38878250C}" srcId="{2EADD280-76EB-473F-85D2-A56D6AC024A9}" destId="{2C1BAFD0-ED4C-45C3-8B00-B4FA1D7A6571}" srcOrd="2" destOrd="0" parTransId="{2D26FEEE-89EF-4B30-B122-3BBF31FF9CC5}" sibTransId="{2D7EE4A0-314C-4E7A-B2BB-F7CFB7995594}"/>
    <dgm:cxn modelId="{28E26050-8475-4512-B83D-759150A3033F}" type="presOf" srcId="{5CCE225C-ABBD-491B-B4B8-807ADA4B2A58}" destId="{599FD703-EA45-421E-A7C5-6FE4F10BB049}" srcOrd="0" destOrd="0" presId="urn:microsoft.com/office/officeart/2005/8/layout/vList5"/>
    <dgm:cxn modelId="{D704228D-59FA-4D64-BB92-C938E792C643}" type="presOf" srcId="{4D114CFF-CA27-4689-BA3F-4D49B03E0B9A}" destId="{7EAE4F7B-CA32-4489-A552-DDC5149EDB5E}" srcOrd="0" destOrd="0" presId="urn:microsoft.com/office/officeart/2005/8/layout/vList5"/>
    <dgm:cxn modelId="{2F7E098F-AAEB-4CA2-88AD-2468790E3E30}" type="presOf" srcId="{2EADD280-76EB-473F-85D2-A56D6AC024A9}" destId="{2EE28A45-D687-49A4-933A-557379094ECC}" srcOrd="0" destOrd="0" presId="urn:microsoft.com/office/officeart/2005/8/layout/vList5"/>
    <dgm:cxn modelId="{3F371BD5-6204-4E34-834D-EA45D620F2FF}" srcId="{2C1BAFD0-ED4C-45C3-8B00-B4FA1D7A6571}" destId="{80760155-2EC1-4E0E-8779-5D02309B4F3F}" srcOrd="0" destOrd="0" parTransId="{36D745FA-3688-4618-A71C-1158918E172E}" sibTransId="{5D1D4F3A-3B97-4F03-ABE5-01DC7408FDBC}"/>
    <dgm:cxn modelId="{F0CE62DD-037C-4F8F-854A-AEBE30B49565}" srcId="{2F7CD491-5EAC-4D04-8DE7-E388B9CAF893}" destId="{4D114CFF-CA27-4689-BA3F-4D49B03E0B9A}" srcOrd="0" destOrd="0" parTransId="{706ACEA0-8C24-43E5-B575-48CF312D25D1}" sibTransId="{BA69DB21-C5CB-45DC-B27A-90C3B8C86F49}"/>
    <dgm:cxn modelId="{C50CCDEA-111C-4017-97ED-7C384CF671A4}" type="presOf" srcId="{2C1BAFD0-ED4C-45C3-8B00-B4FA1D7A6571}" destId="{6DCF1CC6-F003-4550-9C24-9486855C14B3}" srcOrd="0" destOrd="0" presId="urn:microsoft.com/office/officeart/2005/8/layout/vList5"/>
    <dgm:cxn modelId="{261313FB-C70D-4C16-8C90-F84E29C7DADA}" type="presParOf" srcId="{2EE28A45-D687-49A4-933A-557379094ECC}" destId="{97E82780-FAF4-426F-9F3B-5DF157B55C60}" srcOrd="0" destOrd="0" presId="urn:microsoft.com/office/officeart/2005/8/layout/vList5"/>
    <dgm:cxn modelId="{05A09480-7CDC-45D4-BE52-207B91758E83}" type="presParOf" srcId="{97E82780-FAF4-426F-9F3B-5DF157B55C60}" destId="{599FD703-EA45-421E-A7C5-6FE4F10BB049}" srcOrd="0" destOrd="0" presId="urn:microsoft.com/office/officeart/2005/8/layout/vList5"/>
    <dgm:cxn modelId="{AD741810-BB5E-4000-BE1E-55879BBE2D45}" type="presParOf" srcId="{97E82780-FAF4-426F-9F3B-5DF157B55C60}" destId="{E008F34C-7310-4E5A-8433-1F3830FB0556}" srcOrd="1" destOrd="0" presId="urn:microsoft.com/office/officeart/2005/8/layout/vList5"/>
    <dgm:cxn modelId="{11F7C5DF-AD4B-4499-A94E-0DDB4AC82393}" type="presParOf" srcId="{2EE28A45-D687-49A4-933A-557379094ECC}" destId="{4B1171E8-100A-44F1-9FEC-B96DD6CF7063}" srcOrd="1" destOrd="0" presId="urn:microsoft.com/office/officeart/2005/8/layout/vList5"/>
    <dgm:cxn modelId="{E1731D2C-6EBB-4997-8CC9-3B59153FAA0B}" type="presParOf" srcId="{2EE28A45-D687-49A4-933A-557379094ECC}" destId="{22FF7875-A1EE-49C8-91D3-66372DD5CD74}" srcOrd="2" destOrd="0" presId="urn:microsoft.com/office/officeart/2005/8/layout/vList5"/>
    <dgm:cxn modelId="{35607FB6-483C-4389-9A57-AC63CB277839}" type="presParOf" srcId="{22FF7875-A1EE-49C8-91D3-66372DD5CD74}" destId="{C9510FF6-C4BB-4F86-AE82-48F35122AADD}" srcOrd="0" destOrd="0" presId="urn:microsoft.com/office/officeart/2005/8/layout/vList5"/>
    <dgm:cxn modelId="{CEB727AE-1AE1-409A-85E1-557FDBB1841A}" type="presParOf" srcId="{22FF7875-A1EE-49C8-91D3-66372DD5CD74}" destId="{7EAE4F7B-CA32-4489-A552-DDC5149EDB5E}" srcOrd="1" destOrd="0" presId="urn:microsoft.com/office/officeart/2005/8/layout/vList5"/>
    <dgm:cxn modelId="{4A1C82F4-66D1-4928-9086-A39768309176}" type="presParOf" srcId="{2EE28A45-D687-49A4-933A-557379094ECC}" destId="{DFEC07F7-1282-4627-9DAC-D501DD25B7C2}" srcOrd="3" destOrd="0" presId="urn:microsoft.com/office/officeart/2005/8/layout/vList5"/>
    <dgm:cxn modelId="{126FC6E5-28E5-4B13-825F-3960841FD80E}" type="presParOf" srcId="{2EE28A45-D687-49A4-933A-557379094ECC}" destId="{66699736-1D94-4FBB-935B-D6E4754C1C1E}" srcOrd="4" destOrd="0" presId="urn:microsoft.com/office/officeart/2005/8/layout/vList5"/>
    <dgm:cxn modelId="{7A978A4E-BA43-4E32-89FD-7BE97942E97F}" type="presParOf" srcId="{66699736-1D94-4FBB-935B-D6E4754C1C1E}" destId="{6DCF1CC6-F003-4550-9C24-9486855C14B3}" srcOrd="0" destOrd="0" presId="urn:microsoft.com/office/officeart/2005/8/layout/vList5"/>
    <dgm:cxn modelId="{A94DE96C-A0B6-4256-93AF-D065B2520EAD}" type="presParOf" srcId="{66699736-1D94-4FBB-935B-D6E4754C1C1E}" destId="{0B0F12E6-EF03-4B07-B26A-9A901DBE300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ADD280-76EB-473F-85D2-A56D6AC024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CCE225C-ABBD-491B-B4B8-807ADA4B2A58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gm:t>
    </dgm:pt>
    <dgm:pt modelId="{9CD49A99-6001-496E-B4AB-FA6269A3082C}" type="par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2F803A4-82AC-4D7F-B2D7-6398D5B72FC4}" type="sib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A89213-3405-433C-8B1D-8A5F7EA4C0A9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1-8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B3503E25-4D69-4384-9610-E774A324D8C2}" type="par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AD90BEC-FEE6-492C-ADFC-CA530C5243DE}" type="sib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7CD491-5EAC-4D04-8DE7-E388B9CAF893}">
      <dgm:prSet phldrT="[文字]"/>
      <dgm:spPr/>
      <dgm:t>
        <a:bodyPr/>
        <a:lstStyle/>
        <a:p>
          <a:r>
            <a: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B36CBE-7B5E-4FFF-8C7D-473C45F966D5}" type="par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1CF1B22-98B4-4140-85C4-A40F27704C7B}" type="sib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D114CFF-CA27-4689-BA3F-4D49B03E0B9A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706ACEA0-8C24-43E5-B575-48CF312D25D1}" type="par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A69DB21-C5CB-45DC-B27A-90C3B8C86F49}" type="sib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C1BAFD0-ED4C-45C3-8B00-B4FA1D7A6571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gm:t>
    </dgm:pt>
    <dgm:pt modelId="{2D26FEEE-89EF-4B30-B122-3BBF31FF9CC5}" type="par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D7EE4A0-314C-4E7A-B2BB-F7CFB7995594}" type="sib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0760155-2EC1-4E0E-8779-5D02309B4F3F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-6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36D745FA-3688-4618-A71C-1158918E172E}" type="par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D1D4F3A-3B97-4F03-ABE5-01DC7408FDBC}" type="sib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F64B1A7-321C-4043-9E26-A86FC5A081BE}">
      <dgm:prSet/>
      <dgm:spPr/>
      <dgm:t>
        <a:bodyPr/>
        <a:lstStyle/>
        <a:p>
          <a:r>
            <a:rPr lang="zh-TW" altLang="en-US" b="1" dirty="0">
              <a:solidFill>
                <a:sysClr val="windowText" lastClr="000000"/>
              </a:solidFill>
            </a:rPr>
            <a:t>放棄錄取</a:t>
          </a:r>
        </a:p>
      </dgm:t>
    </dgm:pt>
    <dgm:pt modelId="{3A2F982C-ADA7-42E4-BBFC-65E1C29A9AA2}" type="parTrans" cxnId="{C69EE2E9-4D5A-4282-947F-83C0A19DF8BB}">
      <dgm:prSet/>
      <dgm:spPr/>
      <dgm:t>
        <a:bodyPr/>
        <a:lstStyle/>
        <a:p>
          <a:endParaRPr lang="zh-TW" altLang="en-US"/>
        </a:p>
      </dgm:t>
    </dgm:pt>
    <dgm:pt modelId="{8A4CE1C4-268B-4BF1-A6C5-D57007DDDB7D}" type="sibTrans" cxnId="{C69EE2E9-4D5A-4282-947F-83C0A19DF8BB}">
      <dgm:prSet/>
      <dgm:spPr/>
      <dgm:t>
        <a:bodyPr/>
        <a:lstStyle/>
        <a:p>
          <a:endParaRPr lang="zh-TW" altLang="en-US"/>
        </a:p>
      </dgm:t>
    </dgm:pt>
    <dgm:pt modelId="{A48AB47F-AD64-4378-9912-2C9E97D17B03}">
      <dgm:prSet custT="1"/>
      <dgm:spPr>
        <a:solidFill>
          <a:srgbClr val="FBD5B5">
            <a:tint val="40000"/>
            <a:alpha val="90000"/>
            <a:hueOff val="2375261"/>
            <a:satOff val="-38266"/>
            <a:lumOff val="-5526"/>
            <a:alphaOff val="0"/>
          </a:srgbClr>
        </a:solidFill>
        <a:ln w="25400" cap="flat" cmpd="sng" algn="ctr">
          <a:solidFill>
            <a:srgbClr val="FBD5B5">
              <a:tint val="40000"/>
              <a:alpha val="90000"/>
              <a:hueOff val="2375261"/>
              <a:satOff val="-38266"/>
              <a:lumOff val="-5526"/>
              <a:alphaOff val="0"/>
            </a:srgbClr>
          </a:solidFill>
          <a:prstDash val="solid"/>
        </a:ln>
        <a:effectLst/>
      </dgm:spPr>
      <dgm:t>
        <a:bodyPr spcFirstLastPara="0" vert="horz" wrap="square" lIns="60960" tIns="30480" rIns="60960" bIns="30480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113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年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18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日中午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時</a:t>
          </a:r>
        </a:p>
      </dgm:t>
    </dgm:pt>
    <dgm:pt modelId="{ECB7A3B8-CFC5-44B4-A2F8-DE7B42059B7C}" type="parTrans" cxnId="{15C8B491-BD3A-455D-936E-D2D3E591F15A}">
      <dgm:prSet/>
      <dgm:spPr/>
      <dgm:t>
        <a:bodyPr/>
        <a:lstStyle/>
        <a:p>
          <a:endParaRPr lang="zh-TW" altLang="en-US"/>
        </a:p>
      </dgm:t>
    </dgm:pt>
    <dgm:pt modelId="{57A2B4BF-DA4F-461A-9D51-05D9A1D5B418}" type="sibTrans" cxnId="{15C8B491-BD3A-455D-936E-D2D3E591F15A}">
      <dgm:prSet/>
      <dgm:spPr/>
      <dgm:t>
        <a:bodyPr/>
        <a:lstStyle/>
        <a:p>
          <a:endParaRPr lang="zh-TW" altLang="en-US"/>
        </a:p>
      </dgm:t>
    </dgm:pt>
    <dgm:pt modelId="{2EE28A45-D687-49A4-933A-557379094ECC}" type="pres">
      <dgm:prSet presAssocID="{2EADD280-76EB-473F-85D2-A56D6AC024A9}" presName="Name0" presStyleCnt="0">
        <dgm:presLayoutVars>
          <dgm:dir/>
          <dgm:animLvl val="lvl"/>
          <dgm:resizeHandles val="exact"/>
        </dgm:presLayoutVars>
      </dgm:prSet>
      <dgm:spPr/>
    </dgm:pt>
    <dgm:pt modelId="{97E82780-FAF4-426F-9F3B-5DF157B55C60}" type="pres">
      <dgm:prSet presAssocID="{5CCE225C-ABBD-491B-B4B8-807ADA4B2A58}" presName="linNode" presStyleCnt="0"/>
      <dgm:spPr/>
    </dgm:pt>
    <dgm:pt modelId="{599FD703-EA45-421E-A7C5-6FE4F10BB049}" type="pres">
      <dgm:prSet presAssocID="{5CCE225C-ABBD-491B-B4B8-807ADA4B2A5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008F34C-7310-4E5A-8433-1F3830FB0556}" type="pres">
      <dgm:prSet presAssocID="{5CCE225C-ABBD-491B-B4B8-807ADA4B2A58}" presName="descendantText" presStyleLbl="alignAccFollowNode1" presStyleIdx="0" presStyleCnt="4">
        <dgm:presLayoutVars>
          <dgm:bulletEnabled val="1"/>
        </dgm:presLayoutVars>
      </dgm:prSet>
      <dgm:spPr/>
    </dgm:pt>
    <dgm:pt modelId="{4B1171E8-100A-44F1-9FEC-B96DD6CF7063}" type="pres">
      <dgm:prSet presAssocID="{E2F803A4-82AC-4D7F-B2D7-6398D5B72FC4}" presName="sp" presStyleCnt="0"/>
      <dgm:spPr/>
    </dgm:pt>
    <dgm:pt modelId="{22FF7875-A1EE-49C8-91D3-66372DD5CD74}" type="pres">
      <dgm:prSet presAssocID="{2F7CD491-5EAC-4D04-8DE7-E388B9CAF893}" presName="linNode" presStyleCnt="0"/>
      <dgm:spPr/>
    </dgm:pt>
    <dgm:pt modelId="{C9510FF6-C4BB-4F86-AE82-48F35122AADD}" type="pres">
      <dgm:prSet presAssocID="{2F7CD491-5EAC-4D04-8DE7-E388B9CAF89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EAE4F7B-CA32-4489-A552-DDC5149EDB5E}" type="pres">
      <dgm:prSet presAssocID="{2F7CD491-5EAC-4D04-8DE7-E388B9CAF893}" presName="descendantText" presStyleLbl="alignAccFollowNode1" presStyleIdx="1" presStyleCnt="4">
        <dgm:presLayoutVars>
          <dgm:bulletEnabled val="1"/>
        </dgm:presLayoutVars>
      </dgm:prSet>
      <dgm:spPr/>
    </dgm:pt>
    <dgm:pt modelId="{DFEC07F7-1282-4627-9DAC-D501DD25B7C2}" type="pres">
      <dgm:prSet presAssocID="{B1CF1B22-98B4-4140-85C4-A40F27704C7B}" presName="sp" presStyleCnt="0"/>
      <dgm:spPr/>
    </dgm:pt>
    <dgm:pt modelId="{66699736-1D94-4FBB-935B-D6E4754C1C1E}" type="pres">
      <dgm:prSet presAssocID="{2C1BAFD0-ED4C-45C3-8B00-B4FA1D7A6571}" presName="linNode" presStyleCnt="0"/>
      <dgm:spPr/>
    </dgm:pt>
    <dgm:pt modelId="{6DCF1CC6-F003-4550-9C24-9486855C14B3}" type="pres">
      <dgm:prSet presAssocID="{2C1BAFD0-ED4C-45C3-8B00-B4FA1D7A657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B0F12E6-EF03-4B07-B26A-9A901DBE300E}" type="pres">
      <dgm:prSet presAssocID="{2C1BAFD0-ED4C-45C3-8B00-B4FA1D7A6571}" presName="descendantText" presStyleLbl="alignAccFollowNode1" presStyleIdx="2" presStyleCnt="4">
        <dgm:presLayoutVars>
          <dgm:bulletEnabled val="1"/>
        </dgm:presLayoutVars>
      </dgm:prSet>
      <dgm:spPr/>
    </dgm:pt>
    <dgm:pt modelId="{1186AC08-EF11-47AA-AD18-7C9095101CDC}" type="pres">
      <dgm:prSet presAssocID="{2D7EE4A0-314C-4E7A-B2BB-F7CFB7995594}" presName="sp" presStyleCnt="0"/>
      <dgm:spPr/>
    </dgm:pt>
    <dgm:pt modelId="{C2AA6157-41A9-4D3E-AE4C-2FCFAFD4BADC}" type="pres">
      <dgm:prSet presAssocID="{0F64B1A7-321C-4043-9E26-A86FC5A081BE}" presName="linNode" presStyleCnt="0"/>
      <dgm:spPr/>
    </dgm:pt>
    <dgm:pt modelId="{F48BBF34-14F7-40C3-BFC4-895C04BB6764}" type="pres">
      <dgm:prSet presAssocID="{0F64B1A7-321C-4043-9E26-A86FC5A081B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924B210-A08B-4855-B305-9CAD53D3485D}" type="pres">
      <dgm:prSet presAssocID="{0F64B1A7-321C-4043-9E26-A86FC5A081BE}" presName="descendantText" presStyleLbl="alignAccFollowNode1" presStyleIdx="3" presStyleCnt="4">
        <dgm:presLayoutVars>
          <dgm:bulletEnabled val="1"/>
        </dgm:presLayoutVars>
      </dgm:prSet>
      <dgm:spPr>
        <a:xfrm rot="5400000">
          <a:off x="2414668" y="1274786"/>
          <a:ext cx="556861" cy="2534681"/>
        </a:xfrm>
        <a:prstGeom prst="round2SameRect">
          <a:avLst/>
        </a:prstGeom>
      </dgm:spPr>
    </dgm:pt>
  </dgm:ptLst>
  <dgm:cxnLst>
    <dgm:cxn modelId="{EE51A73A-9712-4664-A486-FC242D0A768E}" type="presOf" srcId="{80760155-2EC1-4E0E-8779-5D02309B4F3F}" destId="{0B0F12E6-EF03-4B07-B26A-9A901DBE300E}" srcOrd="0" destOrd="0" presId="urn:microsoft.com/office/officeart/2005/8/layout/vList5"/>
    <dgm:cxn modelId="{490C6D5E-FEC6-415E-997F-3520FD52D571}" srcId="{5CCE225C-ABBD-491B-B4B8-807ADA4B2A58}" destId="{85A89213-3405-433C-8B1D-8A5F7EA4C0A9}" srcOrd="0" destOrd="0" parTransId="{B3503E25-4D69-4384-9610-E774A324D8C2}" sibTransId="{2AD90BEC-FEE6-492C-ADFC-CA530C5243DE}"/>
    <dgm:cxn modelId="{47E2E843-BC4D-4625-BCF5-B56EA02158D9}" type="presOf" srcId="{0F64B1A7-321C-4043-9E26-A86FC5A081BE}" destId="{F48BBF34-14F7-40C3-BFC4-895C04BB6764}" srcOrd="0" destOrd="0" presId="urn:microsoft.com/office/officeart/2005/8/layout/vList5"/>
    <dgm:cxn modelId="{9D759A65-966D-4EF2-8C46-4E9DF90F588C}" srcId="{2EADD280-76EB-473F-85D2-A56D6AC024A9}" destId="{2F7CD491-5EAC-4D04-8DE7-E388B9CAF893}" srcOrd="1" destOrd="0" parTransId="{22B36CBE-7B5E-4FFF-8C7D-473C45F966D5}" sibTransId="{B1CF1B22-98B4-4140-85C4-A40F27704C7B}"/>
    <dgm:cxn modelId="{0B3C0A49-174B-4615-B045-32EB8B2338BE}" type="presOf" srcId="{2F7CD491-5EAC-4D04-8DE7-E388B9CAF893}" destId="{C9510FF6-C4BB-4F86-AE82-48F35122AADD}" srcOrd="0" destOrd="0" presId="urn:microsoft.com/office/officeart/2005/8/layout/vList5"/>
    <dgm:cxn modelId="{809C2A69-CF1B-4A42-959A-4558611A1EF8}" srcId="{2EADD280-76EB-473F-85D2-A56D6AC024A9}" destId="{5CCE225C-ABBD-491B-B4B8-807ADA4B2A58}" srcOrd="0" destOrd="0" parTransId="{9CD49A99-6001-496E-B4AB-FA6269A3082C}" sibTransId="{E2F803A4-82AC-4D7F-B2D7-6398D5B72FC4}"/>
    <dgm:cxn modelId="{553CA54B-7BE2-4C5D-B92C-4560C0FAAB63}" type="presOf" srcId="{85A89213-3405-433C-8B1D-8A5F7EA4C0A9}" destId="{E008F34C-7310-4E5A-8433-1F3830FB0556}" srcOrd="0" destOrd="0" presId="urn:microsoft.com/office/officeart/2005/8/layout/vList5"/>
    <dgm:cxn modelId="{2716B36B-C106-426D-9EB9-D4D38878250C}" srcId="{2EADD280-76EB-473F-85D2-A56D6AC024A9}" destId="{2C1BAFD0-ED4C-45C3-8B00-B4FA1D7A6571}" srcOrd="2" destOrd="0" parTransId="{2D26FEEE-89EF-4B30-B122-3BBF31FF9CC5}" sibTransId="{2D7EE4A0-314C-4E7A-B2BB-F7CFB7995594}"/>
    <dgm:cxn modelId="{28E26050-8475-4512-B83D-759150A3033F}" type="presOf" srcId="{5CCE225C-ABBD-491B-B4B8-807ADA4B2A58}" destId="{599FD703-EA45-421E-A7C5-6FE4F10BB049}" srcOrd="0" destOrd="0" presId="urn:microsoft.com/office/officeart/2005/8/layout/vList5"/>
    <dgm:cxn modelId="{D704228D-59FA-4D64-BB92-C938E792C643}" type="presOf" srcId="{4D114CFF-CA27-4689-BA3F-4D49B03E0B9A}" destId="{7EAE4F7B-CA32-4489-A552-DDC5149EDB5E}" srcOrd="0" destOrd="0" presId="urn:microsoft.com/office/officeart/2005/8/layout/vList5"/>
    <dgm:cxn modelId="{2F7E098F-AAEB-4CA2-88AD-2468790E3E30}" type="presOf" srcId="{2EADD280-76EB-473F-85D2-A56D6AC024A9}" destId="{2EE28A45-D687-49A4-933A-557379094ECC}" srcOrd="0" destOrd="0" presId="urn:microsoft.com/office/officeart/2005/8/layout/vList5"/>
    <dgm:cxn modelId="{15C8B491-BD3A-455D-936E-D2D3E591F15A}" srcId="{0F64B1A7-321C-4043-9E26-A86FC5A081BE}" destId="{A48AB47F-AD64-4378-9912-2C9E97D17B03}" srcOrd="0" destOrd="0" parTransId="{ECB7A3B8-CFC5-44B4-A2F8-DE7B42059B7C}" sibTransId="{57A2B4BF-DA4F-461A-9D51-05D9A1D5B418}"/>
    <dgm:cxn modelId="{3F371BD5-6204-4E34-834D-EA45D620F2FF}" srcId="{2C1BAFD0-ED4C-45C3-8B00-B4FA1D7A6571}" destId="{80760155-2EC1-4E0E-8779-5D02309B4F3F}" srcOrd="0" destOrd="0" parTransId="{36D745FA-3688-4618-A71C-1158918E172E}" sibTransId="{5D1D4F3A-3B97-4F03-ABE5-01DC7408FDBC}"/>
    <dgm:cxn modelId="{F0CE62DD-037C-4F8F-854A-AEBE30B49565}" srcId="{2F7CD491-5EAC-4D04-8DE7-E388B9CAF893}" destId="{4D114CFF-CA27-4689-BA3F-4D49B03E0B9A}" srcOrd="0" destOrd="0" parTransId="{706ACEA0-8C24-43E5-B575-48CF312D25D1}" sibTransId="{BA69DB21-C5CB-45DC-B27A-90C3B8C86F49}"/>
    <dgm:cxn modelId="{2E7173E0-65C6-46A0-BA53-99648BEB5931}" type="presOf" srcId="{A48AB47F-AD64-4378-9912-2C9E97D17B03}" destId="{9924B210-A08B-4855-B305-9CAD53D3485D}" srcOrd="0" destOrd="0" presId="urn:microsoft.com/office/officeart/2005/8/layout/vList5"/>
    <dgm:cxn modelId="{C69EE2E9-4D5A-4282-947F-83C0A19DF8BB}" srcId="{2EADD280-76EB-473F-85D2-A56D6AC024A9}" destId="{0F64B1A7-321C-4043-9E26-A86FC5A081BE}" srcOrd="3" destOrd="0" parTransId="{3A2F982C-ADA7-42E4-BBFC-65E1C29A9AA2}" sibTransId="{8A4CE1C4-268B-4BF1-A6C5-D57007DDDB7D}"/>
    <dgm:cxn modelId="{C50CCDEA-111C-4017-97ED-7C384CF671A4}" type="presOf" srcId="{2C1BAFD0-ED4C-45C3-8B00-B4FA1D7A6571}" destId="{6DCF1CC6-F003-4550-9C24-9486855C14B3}" srcOrd="0" destOrd="0" presId="urn:microsoft.com/office/officeart/2005/8/layout/vList5"/>
    <dgm:cxn modelId="{261313FB-C70D-4C16-8C90-F84E29C7DADA}" type="presParOf" srcId="{2EE28A45-D687-49A4-933A-557379094ECC}" destId="{97E82780-FAF4-426F-9F3B-5DF157B55C60}" srcOrd="0" destOrd="0" presId="urn:microsoft.com/office/officeart/2005/8/layout/vList5"/>
    <dgm:cxn modelId="{05A09480-7CDC-45D4-BE52-207B91758E83}" type="presParOf" srcId="{97E82780-FAF4-426F-9F3B-5DF157B55C60}" destId="{599FD703-EA45-421E-A7C5-6FE4F10BB049}" srcOrd="0" destOrd="0" presId="urn:microsoft.com/office/officeart/2005/8/layout/vList5"/>
    <dgm:cxn modelId="{AD741810-BB5E-4000-BE1E-55879BBE2D45}" type="presParOf" srcId="{97E82780-FAF4-426F-9F3B-5DF157B55C60}" destId="{E008F34C-7310-4E5A-8433-1F3830FB0556}" srcOrd="1" destOrd="0" presId="urn:microsoft.com/office/officeart/2005/8/layout/vList5"/>
    <dgm:cxn modelId="{11F7C5DF-AD4B-4499-A94E-0DDB4AC82393}" type="presParOf" srcId="{2EE28A45-D687-49A4-933A-557379094ECC}" destId="{4B1171E8-100A-44F1-9FEC-B96DD6CF7063}" srcOrd="1" destOrd="0" presId="urn:microsoft.com/office/officeart/2005/8/layout/vList5"/>
    <dgm:cxn modelId="{E1731D2C-6EBB-4997-8CC9-3B59153FAA0B}" type="presParOf" srcId="{2EE28A45-D687-49A4-933A-557379094ECC}" destId="{22FF7875-A1EE-49C8-91D3-66372DD5CD74}" srcOrd="2" destOrd="0" presId="urn:microsoft.com/office/officeart/2005/8/layout/vList5"/>
    <dgm:cxn modelId="{35607FB6-483C-4389-9A57-AC63CB277839}" type="presParOf" srcId="{22FF7875-A1EE-49C8-91D3-66372DD5CD74}" destId="{C9510FF6-C4BB-4F86-AE82-48F35122AADD}" srcOrd="0" destOrd="0" presId="urn:microsoft.com/office/officeart/2005/8/layout/vList5"/>
    <dgm:cxn modelId="{CEB727AE-1AE1-409A-85E1-557FDBB1841A}" type="presParOf" srcId="{22FF7875-A1EE-49C8-91D3-66372DD5CD74}" destId="{7EAE4F7B-CA32-4489-A552-DDC5149EDB5E}" srcOrd="1" destOrd="0" presId="urn:microsoft.com/office/officeart/2005/8/layout/vList5"/>
    <dgm:cxn modelId="{4A1C82F4-66D1-4928-9086-A39768309176}" type="presParOf" srcId="{2EE28A45-D687-49A4-933A-557379094ECC}" destId="{DFEC07F7-1282-4627-9DAC-D501DD25B7C2}" srcOrd="3" destOrd="0" presId="urn:microsoft.com/office/officeart/2005/8/layout/vList5"/>
    <dgm:cxn modelId="{126FC6E5-28E5-4B13-825F-3960841FD80E}" type="presParOf" srcId="{2EE28A45-D687-49A4-933A-557379094ECC}" destId="{66699736-1D94-4FBB-935B-D6E4754C1C1E}" srcOrd="4" destOrd="0" presId="urn:microsoft.com/office/officeart/2005/8/layout/vList5"/>
    <dgm:cxn modelId="{7A978A4E-BA43-4E32-89FD-7BE97942E97F}" type="presParOf" srcId="{66699736-1D94-4FBB-935B-D6E4754C1C1E}" destId="{6DCF1CC6-F003-4550-9C24-9486855C14B3}" srcOrd="0" destOrd="0" presId="urn:microsoft.com/office/officeart/2005/8/layout/vList5"/>
    <dgm:cxn modelId="{A94DE96C-A0B6-4256-93AF-D065B2520EAD}" type="presParOf" srcId="{66699736-1D94-4FBB-935B-D6E4754C1C1E}" destId="{0B0F12E6-EF03-4B07-B26A-9A901DBE300E}" srcOrd="1" destOrd="0" presId="urn:microsoft.com/office/officeart/2005/8/layout/vList5"/>
    <dgm:cxn modelId="{24194A30-E403-4212-AACA-B64593953E2A}" type="presParOf" srcId="{2EE28A45-D687-49A4-933A-557379094ECC}" destId="{1186AC08-EF11-47AA-AD18-7C9095101CDC}" srcOrd="5" destOrd="0" presId="urn:microsoft.com/office/officeart/2005/8/layout/vList5"/>
    <dgm:cxn modelId="{CBB223B3-4A19-482D-B576-D49E8863B10E}" type="presParOf" srcId="{2EE28A45-D687-49A4-933A-557379094ECC}" destId="{C2AA6157-41A9-4D3E-AE4C-2FCFAFD4BADC}" srcOrd="6" destOrd="0" presId="urn:microsoft.com/office/officeart/2005/8/layout/vList5"/>
    <dgm:cxn modelId="{60706B6D-33C0-4485-8484-E2888D0FF58C}" type="presParOf" srcId="{C2AA6157-41A9-4D3E-AE4C-2FCFAFD4BADC}" destId="{F48BBF34-14F7-40C3-BFC4-895C04BB6764}" srcOrd="0" destOrd="0" presId="urn:microsoft.com/office/officeart/2005/8/layout/vList5"/>
    <dgm:cxn modelId="{759B89CE-80AB-4E76-B58E-B9BC4B19F785}" type="presParOf" srcId="{C2AA6157-41A9-4D3E-AE4C-2FCFAFD4BADC}" destId="{9924B210-A08B-4855-B305-9CAD53D348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3293821" y="-2141144"/>
          <a:ext cx="2774431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全國一區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不分區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、應屆畢業生採集體報名或個別網路報名，非應屆畢業生採個別網路報名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護理科及國立五專採計國中教育會考成績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私立五專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護理科除外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由各校決定是否採計國中教育會考成績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itchFamily="34" charset="0"/>
            <a:buChar char="•"/>
          </a:pPr>
          <a:r>
            <a:rPr lang="zh-TW" altLang="en-US" sz="1800" b="1" kern="1200" dirty="0"/>
            <a:t>承辦單位：技專校院招生委員會聯合會</a:t>
          </a:r>
          <a:br>
            <a:rPr lang="en-US" altLang="zh-TW" sz="1800" b="1" u="none" kern="1200" dirty="0">
              <a:effectLst/>
            </a:rPr>
          </a:br>
          <a:r>
            <a:rPr lang="en-US" altLang="zh-TW" sz="1800" b="1" u="none" kern="1200" dirty="0">
              <a:effectLst/>
            </a:rPr>
            <a:t>https://www.jctv.ntut.edu.tw/nenter5/</a:t>
          </a:r>
          <a:endParaRPr lang="zh-TW" altLang="en-US" sz="18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38009" y="150105"/>
        <a:ext cx="6950620" cy="2503557"/>
      </dsp:txXfrm>
    </dsp:sp>
    <dsp:sp modelId="{ECD53BAB-D8FE-446E-B57F-FCEDCC00A9E9}">
      <dsp:nvSpPr>
        <dsp:cNvPr id="0" name=""/>
        <dsp:cNvSpPr/>
      </dsp:nvSpPr>
      <dsp:spPr>
        <a:xfrm>
          <a:off x="0" y="0"/>
          <a:ext cx="1139863" cy="28084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644" y="55644"/>
        <a:ext cx="1028575" cy="2697128"/>
      </dsp:txXfrm>
    </dsp:sp>
    <dsp:sp modelId="{0874A851-733E-4C68-A5B9-C63601CD053F}">
      <dsp:nvSpPr>
        <dsp:cNvPr id="0" name=""/>
        <dsp:cNvSpPr/>
      </dsp:nvSpPr>
      <dsp:spPr>
        <a:xfrm rot="5400000">
          <a:off x="4189901" y="-40562"/>
          <a:ext cx="983363" cy="692750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佔五專各校科組核定招生名額</a:t>
          </a:r>
          <a:r>
            <a:rPr lang="en-US" altLang="zh-TW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50%-100%</a:t>
          </a:r>
          <a:r>
            <a:rPr lang="zh-TW" altLang="en-US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，強烈建議要報名</a:t>
          </a:r>
          <a:endParaRPr lang="zh-TW" altLang="en-US" sz="1800" b="1" u="sng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zh-TW" sz="1800" b="1" i="0" kern="1200" dirty="0">
              <a:latin typeface="微軟正黑體" pitchFamily="34" charset="-120"/>
              <a:ea typeface="微軟正黑體" pitchFamily="34" charset="-120"/>
            </a:rPr>
            <a:t>採網路選填志願，不限地區、學校、科組，</a:t>
          </a:r>
          <a:r>
            <a:rPr lang="zh-TW" altLang="en-US" sz="1800" b="1" i="0" kern="1200" dirty="0">
              <a:latin typeface="微軟正黑體" pitchFamily="34" charset="-120"/>
              <a:ea typeface="微軟正黑體" pitchFamily="34" charset="-120"/>
            </a:rPr>
            <a:t>最多填</a:t>
          </a:r>
          <a:r>
            <a:rPr lang="en-US" altLang="zh-TW" sz="1800" b="1" i="0" kern="120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zh-TW" sz="1800" b="1" i="0" kern="1200" dirty="0">
              <a:latin typeface="微軟正黑體" pitchFamily="34" charset="-120"/>
              <a:ea typeface="微軟正黑體" pitchFamily="34" charset="-120"/>
            </a:rPr>
            <a:t>個志願</a:t>
          </a:r>
          <a:endParaRPr lang="zh-TW" altLang="en-US" sz="1800" b="1" u="sng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7830" y="2979513"/>
        <a:ext cx="6879501" cy="887355"/>
      </dsp:txXfrm>
    </dsp:sp>
    <dsp:sp modelId="{612C8EBA-AECD-4375-B086-FF608DEEDB88}">
      <dsp:nvSpPr>
        <dsp:cNvPr id="0" name=""/>
        <dsp:cNvSpPr/>
      </dsp:nvSpPr>
      <dsp:spPr>
        <a:xfrm>
          <a:off x="10318" y="2855611"/>
          <a:ext cx="1169449" cy="11052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sp:txBody>
      <dsp:txXfrm>
        <a:off x="64273" y="2909566"/>
        <a:ext cx="1061539" cy="997366"/>
      </dsp:txXfrm>
    </dsp:sp>
    <dsp:sp modelId="{45C3AC1C-7C86-42B1-8C46-D477007DFCA5}">
      <dsp:nvSpPr>
        <dsp:cNvPr id="0" name=""/>
        <dsp:cNvSpPr/>
      </dsp:nvSpPr>
      <dsp:spPr>
        <a:xfrm rot="5400000">
          <a:off x="4049332" y="1258696"/>
          <a:ext cx="1179277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6-11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日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志願選填</a:t>
          </a: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18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日報到及放棄</a:t>
          </a:r>
        </a:p>
      </dsp:txBody>
      <dsp:txXfrm rot="-5400000">
        <a:off x="1160682" y="4204914"/>
        <a:ext cx="6899010" cy="1064141"/>
      </dsp:txXfrm>
    </dsp:sp>
    <dsp:sp modelId="{95F09A83-74EB-4EC8-AD6D-6E463ED96453}">
      <dsp:nvSpPr>
        <dsp:cNvPr id="0" name=""/>
        <dsp:cNvSpPr/>
      </dsp:nvSpPr>
      <dsp:spPr>
        <a:xfrm>
          <a:off x="0" y="4120027"/>
          <a:ext cx="1158842" cy="12357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570" y="4176597"/>
        <a:ext cx="1045702" cy="11226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9BC9E-3DAB-46EF-8DDE-189B29455443}">
      <dsp:nvSpPr>
        <dsp:cNvPr id="0" name=""/>
        <dsp:cNvSpPr/>
      </dsp:nvSpPr>
      <dsp:spPr>
        <a:xfrm>
          <a:off x="0" y="4429662"/>
          <a:ext cx="7560840" cy="9691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現場登記分發報到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撕榜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>
        <a:off x="0" y="4429662"/>
        <a:ext cx="7560840" cy="969101"/>
      </dsp:txXfrm>
    </dsp:sp>
    <dsp:sp modelId="{6B00D5E5-53F4-412A-8A46-9A8AE86430FA}">
      <dsp:nvSpPr>
        <dsp:cNvPr id="0" name=""/>
        <dsp:cNvSpPr/>
      </dsp:nvSpPr>
      <dsp:spPr>
        <a:xfrm rot="10800000">
          <a:off x="0" y="2953720"/>
          <a:ext cx="7560840" cy="149047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+mn-ea"/>
              <a:ea typeface="+mn-ea"/>
            </a:rPr>
            <a:t>113</a:t>
          </a:r>
          <a:r>
            <a:rPr lang="zh-TW" altLang="en-US" sz="2400" b="1" kern="1200" dirty="0">
              <a:latin typeface="+mn-ea"/>
              <a:ea typeface="+mn-ea"/>
            </a:rPr>
            <a:t>年</a:t>
          </a:r>
          <a:r>
            <a:rPr lang="en-US" altLang="zh-TW" sz="2400" b="1" kern="1200" dirty="0">
              <a:latin typeface="+mn-ea"/>
              <a:ea typeface="+mn-ea"/>
            </a:rPr>
            <a:t>7</a:t>
          </a:r>
          <a:r>
            <a:rPr lang="zh-TW" altLang="en-US" sz="2400" b="1" kern="1200" dirty="0">
              <a:latin typeface="+mn-ea"/>
              <a:ea typeface="+mn-ea"/>
            </a:rPr>
            <a:t>月</a:t>
          </a:r>
          <a:r>
            <a:rPr lang="en-US" altLang="zh-TW" sz="2400" b="1" kern="1200" dirty="0">
              <a:latin typeface="+mn-ea"/>
              <a:ea typeface="+mn-ea"/>
            </a:rPr>
            <a:t>5</a:t>
          </a:r>
          <a:r>
            <a:rPr lang="zh-TW" altLang="en-US" sz="2400" b="1" kern="1200" dirty="0">
              <a:latin typeface="+mn-ea"/>
              <a:ea typeface="+mn-ea"/>
            </a:rPr>
            <a:t>日寄發現場登記分發報到通知單</a:t>
          </a:r>
          <a:endParaRPr lang="en-US" altLang="zh-TW" sz="2400" b="1" kern="1200" dirty="0">
            <a:latin typeface="+mn-ea"/>
            <a:ea typeface="+mn-ea"/>
          </a:endParaRPr>
        </a:p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n-ea"/>
              <a:ea typeface="+mn-ea"/>
            </a:rPr>
            <a:t>如未收到，請逕向招生學校洽詢</a:t>
          </a:r>
        </a:p>
      </dsp:txBody>
      <dsp:txXfrm rot="10800000">
        <a:off x="0" y="2953720"/>
        <a:ext cx="7560840" cy="968468"/>
      </dsp:txXfrm>
    </dsp:sp>
    <dsp:sp modelId="{AF8FD97D-D898-43DA-B5B2-10248FA9C077}">
      <dsp:nvSpPr>
        <dsp:cNvPr id="0" name=""/>
        <dsp:cNvSpPr/>
      </dsp:nvSpPr>
      <dsp:spPr>
        <a:xfrm rot="10800000">
          <a:off x="0" y="1477778"/>
          <a:ext cx="7560840" cy="149047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20-28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10800000">
        <a:off x="0" y="1477778"/>
        <a:ext cx="7560840" cy="968468"/>
      </dsp:txXfrm>
    </dsp:sp>
    <dsp:sp modelId="{1F312244-AF6E-4624-928A-024D5C7A5DCA}">
      <dsp:nvSpPr>
        <dsp:cNvPr id="0" name=""/>
        <dsp:cNvSpPr/>
      </dsp:nvSpPr>
      <dsp:spPr>
        <a:xfrm rot="10800000">
          <a:off x="0" y="1836"/>
          <a:ext cx="7560840" cy="1490478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國中應屆或非應屆畢業生或具同等學力者</a:t>
          </a:r>
        </a:p>
      </dsp:txBody>
      <dsp:txXfrm rot="10800000">
        <a:off x="0" y="1836"/>
        <a:ext cx="7560840" cy="9684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6BD8C-A18B-42F0-9CFF-0644E3E9283F}">
      <dsp:nvSpPr>
        <dsp:cNvPr id="0" name=""/>
        <dsp:cNvSpPr/>
      </dsp:nvSpPr>
      <dsp:spPr>
        <a:xfrm>
          <a:off x="0" y="0"/>
          <a:ext cx="8136904" cy="73126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北區五專聯合免試入學招生委員會</a:t>
          </a:r>
        </a:p>
      </dsp:txBody>
      <dsp:txXfrm>
        <a:off x="35697" y="35697"/>
        <a:ext cx="8065510" cy="659872"/>
      </dsp:txXfrm>
    </dsp:sp>
    <dsp:sp modelId="{73C9743A-7E25-4985-AF92-5F20D25DA47F}">
      <dsp:nvSpPr>
        <dsp:cNvPr id="0" name=""/>
        <dsp:cNvSpPr/>
      </dsp:nvSpPr>
      <dsp:spPr>
        <a:xfrm>
          <a:off x="0" y="735149"/>
          <a:ext cx="8136904" cy="970334"/>
        </a:xfrm>
        <a:prstGeom prst="rect">
          <a:avLst/>
        </a:prstGeom>
        <a:solidFill>
          <a:srgbClr val="FFFFCC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技專校院招生委員會聯合會</a:t>
          </a:r>
        </a:p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https://www.jctv.ntut.edu.tw/enter5/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735149"/>
        <a:ext cx="8136904" cy="970334"/>
      </dsp:txXfrm>
    </dsp:sp>
    <dsp:sp modelId="{61AB999C-D176-4939-B2FB-9AA0B6F55D0F}">
      <dsp:nvSpPr>
        <dsp:cNvPr id="0" name=""/>
        <dsp:cNvSpPr/>
      </dsp:nvSpPr>
      <dsp:spPr>
        <a:xfrm>
          <a:off x="0" y="1705483"/>
          <a:ext cx="8136904" cy="731266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000" lvl="0" indent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中區五專聯合免試入學招生委員會</a:t>
          </a:r>
        </a:p>
      </dsp:txBody>
      <dsp:txXfrm>
        <a:off x="35697" y="1741180"/>
        <a:ext cx="8065510" cy="659872"/>
      </dsp:txXfrm>
    </dsp:sp>
    <dsp:sp modelId="{4A9917CE-055A-4058-A1C1-887B9B0F90DE}">
      <dsp:nvSpPr>
        <dsp:cNvPr id="0" name=""/>
        <dsp:cNvSpPr/>
      </dsp:nvSpPr>
      <dsp:spPr>
        <a:xfrm>
          <a:off x="0" y="2436750"/>
          <a:ext cx="8136904" cy="970334"/>
        </a:xfrm>
        <a:prstGeom prst="rect">
          <a:avLst/>
        </a:prstGeom>
        <a:solidFill>
          <a:srgbClr val="CCFFCC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仁德醫護管理專科學校</a:t>
          </a:r>
        </a:p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https://exam.jente.edu.tw/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 </a:t>
          </a:r>
        </a:p>
      </dsp:txBody>
      <dsp:txXfrm>
        <a:off x="0" y="2436750"/>
        <a:ext cx="8136904" cy="970334"/>
      </dsp:txXfrm>
    </dsp:sp>
    <dsp:sp modelId="{03A3536C-C272-4F07-8157-FF67CBDA6275}">
      <dsp:nvSpPr>
        <dsp:cNvPr id="0" name=""/>
        <dsp:cNvSpPr/>
      </dsp:nvSpPr>
      <dsp:spPr>
        <a:xfrm>
          <a:off x="0" y="3407084"/>
          <a:ext cx="8136904" cy="731266"/>
        </a:xfrm>
        <a:prstGeom prst="roundRect">
          <a:avLst/>
        </a:prstGeom>
        <a:solidFill>
          <a:srgbClr val="00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000" lvl="0" indent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南區五專聯合免試入學招生委員會</a:t>
          </a:r>
        </a:p>
      </dsp:txBody>
      <dsp:txXfrm>
        <a:off x="35697" y="3442781"/>
        <a:ext cx="8065510" cy="659872"/>
      </dsp:txXfrm>
    </dsp:sp>
    <dsp:sp modelId="{ECAEA49A-D905-45C8-89D4-A595F7C9251E}">
      <dsp:nvSpPr>
        <dsp:cNvPr id="0" name=""/>
        <dsp:cNvSpPr/>
      </dsp:nvSpPr>
      <dsp:spPr>
        <a:xfrm>
          <a:off x="0" y="4138350"/>
          <a:ext cx="8136904" cy="97033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marR="0" lvl="1" indent="0" algn="l" defTabSz="914400" eaLnBrk="1" fontAlgn="auto" latinLnBrk="0" hangingPunct="1">
            <a:lnSpc>
              <a:spcPct val="85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國立高雄餐旅大學</a:t>
          </a:r>
        </a:p>
        <a:p>
          <a:pPr marL="36000" marR="0" lvl="1" indent="0" algn="l" defTabSz="914400" eaLnBrk="1" fontAlgn="auto" latinLnBrk="0" hangingPunct="1">
            <a:lnSpc>
              <a:spcPct val="85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https://s5.nkuht.edu.tw/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4138350"/>
        <a:ext cx="8136904" cy="9703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2B44D-1CF3-44D2-8258-A1FF2A81B162}">
      <dsp:nvSpPr>
        <dsp:cNvPr id="0" name=""/>
        <dsp:cNvSpPr/>
      </dsp:nvSpPr>
      <dsp:spPr>
        <a:xfrm rot="5400000">
          <a:off x="1351419" y="-883442"/>
          <a:ext cx="2085467" cy="3852355"/>
        </a:xfrm>
        <a:prstGeom prst="round2SameRect">
          <a:avLst/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降必修學分，調高選修學分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開設多種選修課程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增加校訂必修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每週有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節彈性學習時間</a:t>
          </a:r>
        </a:p>
      </dsp:txBody>
      <dsp:txXfrm rot="-5400000">
        <a:off x="467975" y="101806"/>
        <a:ext cx="3750551" cy="1881859"/>
      </dsp:txXfrm>
    </dsp:sp>
    <dsp:sp modelId="{2C0174EA-BE44-46C7-9F45-4C460D2AE35A}">
      <dsp:nvSpPr>
        <dsp:cNvPr id="0" name=""/>
        <dsp:cNvSpPr/>
      </dsp:nvSpPr>
      <dsp:spPr>
        <a:xfrm>
          <a:off x="149" y="52"/>
          <a:ext cx="467825" cy="20853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普高</a:t>
          </a:r>
        </a:p>
      </dsp:txBody>
      <dsp:txXfrm>
        <a:off x="22986" y="22889"/>
        <a:ext cx="422151" cy="2039693"/>
      </dsp:txXfrm>
    </dsp:sp>
    <dsp:sp modelId="{6FEF828C-376D-406C-92A1-BCB86178FAFD}">
      <dsp:nvSpPr>
        <dsp:cNvPr id="0" name=""/>
        <dsp:cNvSpPr/>
      </dsp:nvSpPr>
      <dsp:spPr>
        <a:xfrm rot="5400000">
          <a:off x="1381655" y="1304402"/>
          <a:ext cx="2014881" cy="38560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新增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15-30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學分的實習課程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開放多元選修課程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實習科目新增技能領域實習課程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增加彈性學習時間</a:t>
          </a:r>
        </a:p>
      </dsp:txBody>
      <dsp:txXfrm rot="-5400000">
        <a:off x="461077" y="2323338"/>
        <a:ext cx="3757679" cy="1818165"/>
      </dsp:txXfrm>
    </dsp:sp>
    <dsp:sp modelId="{21705F11-8A62-4CC8-9E23-05276B236254}">
      <dsp:nvSpPr>
        <dsp:cNvPr id="0" name=""/>
        <dsp:cNvSpPr/>
      </dsp:nvSpPr>
      <dsp:spPr>
        <a:xfrm>
          <a:off x="149" y="2189737"/>
          <a:ext cx="460928" cy="2085367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  高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高職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650" y="2212238"/>
        <a:ext cx="415926" cy="20403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2B44D-1CF3-44D2-8258-A1FF2A81B162}">
      <dsp:nvSpPr>
        <dsp:cNvPr id="0" name=""/>
        <dsp:cNvSpPr/>
      </dsp:nvSpPr>
      <dsp:spPr>
        <a:xfrm rot="5400000">
          <a:off x="1355033" y="-887056"/>
          <a:ext cx="2078238" cy="3852355"/>
        </a:xfrm>
        <a:prstGeom prst="round2SameRect">
          <a:avLst/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繁星推薦、申請入學時程延後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減少採計的考科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學測數學將分成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兩考科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學測與分科測驗將考選擇題與非選題的混合題型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sp:txBody>
      <dsp:txXfrm rot="-5400000">
        <a:off x="467975" y="101453"/>
        <a:ext cx="3750904" cy="1875336"/>
      </dsp:txXfrm>
    </dsp:sp>
    <dsp:sp modelId="{2C0174EA-BE44-46C7-9F45-4C460D2AE35A}">
      <dsp:nvSpPr>
        <dsp:cNvPr id="0" name=""/>
        <dsp:cNvSpPr/>
      </dsp:nvSpPr>
      <dsp:spPr>
        <a:xfrm>
          <a:off x="149" y="52"/>
          <a:ext cx="467825" cy="2078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大學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考招</a:t>
          </a:r>
        </a:p>
      </dsp:txBody>
      <dsp:txXfrm>
        <a:off x="22986" y="22889"/>
        <a:ext cx="422151" cy="2032465"/>
      </dsp:txXfrm>
    </dsp:sp>
    <dsp:sp modelId="{6FEF828C-376D-406C-92A1-BCB86178FAFD}">
      <dsp:nvSpPr>
        <dsp:cNvPr id="0" name=""/>
        <dsp:cNvSpPr/>
      </dsp:nvSpPr>
      <dsp:spPr>
        <a:xfrm rot="5400000">
          <a:off x="1385147" y="1293198"/>
          <a:ext cx="2007897" cy="38560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考科調整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各校科系權重可自由設定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技優甄審將對準乙級技術士證的對應性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管道名額比例將調整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甄選入學採用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sp:txBody>
      <dsp:txXfrm rot="-5400000">
        <a:off x="461078" y="2315285"/>
        <a:ext cx="3758020" cy="1811863"/>
      </dsp:txXfrm>
    </dsp:sp>
    <dsp:sp modelId="{21705F11-8A62-4CC8-9E23-05276B236254}">
      <dsp:nvSpPr>
        <dsp:cNvPr id="0" name=""/>
        <dsp:cNvSpPr/>
      </dsp:nvSpPr>
      <dsp:spPr>
        <a:xfrm>
          <a:off x="149" y="2182147"/>
          <a:ext cx="460928" cy="207813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技專院校</a:t>
          </a:r>
        </a:p>
      </dsp:txBody>
      <dsp:txXfrm>
        <a:off x="22650" y="2204648"/>
        <a:ext cx="415926" cy="20331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27EBD-C10A-4575-80CD-80E9B0341FE5}">
      <dsp:nvSpPr>
        <dsp:cNvPr id="0" name=""/>
        <dsp:cNvSpPr/>
      </dsp:nvSpPr>
      <dsp:spPr>
        <a:xfrm>
          <a:off x="246752" y="0"/>
          <a:ext cx="7702392" cy="48139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40000"/>
            <a:lumOff val="60000"/>
          </a:schemeClr>
        </a:solid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654C7-6C83-4DE7-8A2D-294180439FB5}">
      <dsp:nvSpPr>
        <dsp:cNvPr id="0" name=""/>
        <dsp:cNvSpPr/>
      </dsp:nvSpPr>
      <dsp:spPr>
        <a:xfrm>
          <a:off x="1224956" y="3322619"/>
          <a:ext cx="200262" cy="2002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70122-0BD9-4EA7-A8E4-3DE2E56CCB1B}">
      <dsp:nvSpPr>
        <dsp:cNvPr id="0" name=""/>
        <dsp:cNvSpPr/>
      </dsp:nvSpPr>
      <dsp:spPr>
        <a:xfrm>
          <a:off x="1024599" y="3672409"/>
          <a:ext cx="3114609" cy="8919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15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掌握外在因素</a:t>
          </a:r>
        </a:p>
      </dsp:txBody>
      <dsp:txXfrm>
        <a:off x="1024599" y="3672409"/>
        <a:ext cx="3114609" cy="891926"/>
      </dsp:txXfrm>
    </dsp:sp>
    <dsp:sp modelId="{13FE61F3-DAF2-4DFB-BBCC-8ED8B8EF7100}">
      <dsp:nvSpPr>
        <dsp:cNvPr id="0" name=""/>
        <dsp:cNvSpPr/>
      </dsp:nvSpPr>
      <dsp:spPr>
        <a:xfrm>
          <a:off x="2992655" y="2014175"/>
          <a:ext cx="362012" cy="3620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8D8D59-AE6A-497B-A299-48D31B82272F}">
      <dsp:nvSpPr>
        <dsp:cNvPr id="0" name=""/>
        <dsp:cNvSpPr/>
      </dsp:nvSpPr>
      <dsp:spPr>
        <a:xfrm>
          <a:off x="2830020" y="2604083"/>
          <a:ext cx="3853075" cy="64988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23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核對內在因素</a:t>
          </a:r>
        </a:p>
      </dsp:txBody>
      <dsp:txXfrm>
        <a:off x="2830020" y="2604083"/>
        <a:ext cx="3853075" cy="649884"/>
      </dsp:txXfrm>
    </dsp:sp>
    <dsp:sp modelId="{DE5F1E9E-557E-454A-BC2F-E8BE80A5376F}">
      <dsp:nvSpPr>
        <dsp:cNvPr id="0" name=""/>
        <dsp:cNvSpPr/>
      </dsp:nvSpPr>
      <dsp:spPr>
        <a:xfrm>
          <a:off x="5118515" y="1217940"/>
          <a:ext cx="500655" cy="5006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0684D-179A-449A-8A81-E173C1C8DE28}">
      <dsp:nvSpPr>
        <dsp:cNvPr id="0" name=""/>
        <dsp:cNvSpPr/>
      </dsp:nvSpPr>
      <dsp:spPr>
        <a:xfrm>
          <a:off x="4510814" y="1761588"/>
          <a:ext cx="4058137" cy="10704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87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創造未來可能性</a:t>
          </a:r>
        </a:p>
      </dsp:txBody>
      <dsp:txXfrm>
        <a:off x="4510814" y="1761588"/>
        <a:ext cx="4058137" cy="107043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2B3A8-F618-448D-90E5-5B1FB8F37921}">
      <dsp:nvSpPr>
        <dsp:cNvPr id="0" name=""/>
        <dsp:cNvSpPr/>
      </dsp:nvSpPr>
      <dsp:spPr>
        <a:xfrm>
          <a:off x="-17313" y="293471"/>
          <a:ext cx="81821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可補強項目</a:t>
          </a:r>
        </a:p>
      </dsp:txBody>
      <dsp:txXfrm>
        <a:off x="-17313" y="591379"/>
        <a:ext cx="7884235" cy="595815"/>
      </dsp:txXfrm>
    </dsp:sp>
    <dsp:sp modelId="{68E33B60-1B09-4E77-A354-95EECDB0DBCD}">
      <dsp:nvSpPr>
        <dsp:cNvPr id="0" name=""/>
        <dsp:cNvSpPr/>
      </dsp:nvSpPr>
      <dsp:spPr>
        <a:xfrm>
          <a:off x="72011" y="1080121"/>
          <a:ext cx="2328093" cy="3459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良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社團參與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2011" y="1080121"/>
        <a:ext cx="2328093" cy="3459144"/>
      </dsp:txXfrm>
    </dsp:sp>
    <dsp:sp modelId="{308277BE-9C70-474B-9B39-BB46EFC79552}">
      <dsp:nvSpPr>
        <dsp:cNvPr id="0" name=""/>
        <dsp:cNvSpPr/>
      </dsp:nvSpPr>
      <dsp:spPr>
        <a:xfrm>
          <a:off x="2448289" y="483803"/>
          <a:ext cx="577998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要專注努力</a:t>
          </a:r>
        </a:p>
      </dsp:txBody>
      <dsp:txXfrm>
        <a:off x="2448289" y="781711"/>
        <a:ext cx="5482075" cy="595815"/>
      </dsp:txXfrm>
    </dsp:sp>
    <dsp:sp modelId="{136D3C0B-2C77-47CC-81E1-AAB624179C10}">
      <dsp:nvSpPr>
        <dsp:cNvPr id="0" name=""/>
        <dsp:cNvSpPr/>
      </dsp:nvSpPr>
      <dsp:spPr>
        <a:xfrm>
          <a:off x="2520276" y="1263399"/>
          <a:ext cx="2267485" cy="3478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7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志願序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教育會考</a:t>
          </a:r>
          <a:endParaRPr lang="en-US" altLang="zh-TW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學科成績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寫作測驗</a:t>
          </a:r>
          <a:endParaRPr lang="zh-TW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520276" y="1263399"/>
        <a:ext cx="2267485" cy="3478587"/>
      </dsp:txXfrm>
    </dsp:sp>
    <dsp:sp modelId="{9197909A-240F-4A12-9039-4BA307A27BE3}">
      <dsp:nvSpPr>
        <dsp:cNvPr id="0" name=""/>
        <dsp:cNvSpPr/>
      </dsp:nvSpPr>
      <dsp:spPr>
        <a:xfrm>
          <a:off x="4940803" y="648073"/>
          <a:ext cx="3306109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8917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要進一步關心</a:t>
          </a:r>
        </a:p>
      </dsp:txBody>
      <dsp:txXfrm>
        <a:off x="4940803" y="945981"/>
        <a:ext cx="3008201" cy="595815"/>
      </dsp:txXfrm>
    </dsp:sp>
    <dsp:sp modelId="{5BEEB2B8-458D-4657-A6F7-95499035BD41}">
      <dsp:nvSpPr>
        <dsp:cNvPr id="0" name=""/>
        <dsp:cNvSpPr/>
      </dsp:nvSpPr>
      <dsp:spPr>
        <a:xfrm>
          <a:off x="5040565" y="1440162"/>
          <a:ext cx="2504399" cy="2715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endParaRPr lang="en-US" altLang="zh-TW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各級競賽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40565" y="1440162"/>
        <a:ext cx="2504399" cy="2715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掌握外在因素   志願選填策略</a:t>
          </a:r>
        </a:p>
      </dsp:txBody>
      <dsp:txXfrm>
        <a:off x="8929" y="0"/>
        <a:ext cx="9135070" cy="90872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釐清升學傾向</a:t>
          </a:r>
        </a:p>
      </dsp:txBody>
      <dsp:txXfrm>
        <a:off x="8929" y="0"/>
        <a:ext cx="9135070" cy="9087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學術或技職傾向</a:t>
          </a:r>
        </a:p>
      </dsp:txBody>
      <dsp:txXfrm>
        <a:off x="8929" y="0"/>
        <a:ext cx="9135070" cy="90872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489D-3D09-4FB3-A956-B02D2FC579B9}">
      <dsp:nvSpPr>
        <dsp:cNvPr id="0" name=""/>
        <dsp:cNvSpPr/>
      </dsp:nvSpPr>
      <dsp:spPr>
        <a:xfrm>
          <a:off x="-627582" y="0"/>
          <a:ext cx="4243849" cy="424384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8C77AE-32E0-4F42-8AD7-28BF476DE90A}">
      <dsp:nvSpPr>
        <dsp:cNvPr id="0" name=""/>
        <dsp:cNvSpPr/>
      </dsp:nvSpPr>
      <dsp:spPr>
        <a:xfrm>
          <a:off x="1490269" y="0"/>
          <a:ext cx="6266499" cy="4243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90269" y="0"/>
        <a:ext cx="3133249" cy="1273157"/>
      </dsp:txXfrm>
    </dsp:sp>
    <dsp:sp modelId="{7C64C809-FFFC-41AB-BBA3-C8177CD0C1E7}">
      <dsp:nvSpPr>
        <dsp:cNvPr id="0" name=""/>
        <dsp:cNvSpPr/>
      </dsp:nvSpPr>
      <dsp:spPr>
        <a:xfrm>
          <a:off x="115092" y="1273157"/>
          <a:ext cx="2758499" cy="27584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9FA82-412B-4525-8D72-421CAFB60876}">
      <dsp:nvSpPr>
        <dsp:cNvPr id="0" name=""/>
        <dsp:cNvSpPr/>
      </dsp:nvSpPr>
      <dsp:spPr>
        <a:xfrm>
          <a:off x="1494342" y="1251751"/>
          <a:ext cx="6266499" cy="2801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94342" y="1251751"/>
        <a:ext cx="3133249" cy="1292912"/>
      </dsp:txXfrm>
    </dsp:sp>
    <dsp:sp modelId="{C2AC3B99-1830-479A-BD6A-31C50EC29EA9}">
      <dsp:nvSpPr>
        <dsp:cNvPr id="0" name=""/>
        <dsp:cNvSpPr/>
      </dsp:nvSpPr>
      <dsp:spPr>
        <a:xfrm>
          <a:off x="857765" y="2546310"/>
          <a:ext cx="1273153" cy="127315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0695C9-DF37-4DAE-B3CE-0C7300D90495}">
      <dsp:nvSpPr>
        <dsp:cNvPr id="0" name=""/>
        <dsp:cNvSpPr/>
      </dsp:nvSpPr>
      <dsp:spPr>
        <a:xfrm>
          <a:off x="1494342" y="2546310"/>
          <a:ext cx="6266499" cy="12731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種以上</a:t>
          </a:r>
        </a:p>
      </dsp:txBody>
      <dsp:txXfrm>
        <a:off x="1494342" y="2546310"/>
        <a:ext cx="3133249" cy="1273153"/>
      </dsp:txXfrm>
    </dsp:sp>
    <dsp:sp modelId="{E6D78DD4-9533-4950-B5DD-AC0A89C7B575}">
      <dsp:nvSpPr>
        <dsp:cNvPr id="0" name=""/>
        <dsp:cNvSpPr/>
      </dsp:nvSpPr>
      <dsp:spPr>
        <a:xfrm>
          <a:off x="2664329" y="0"/>
          <a:ext cx="5111082" cy="1273157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科系關聯性高：衡量自己真實能力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科系關聯性低：思考做決定的關鍵因素</a:t>
          </a:r>
        </a:p>
      </dsp:txBody>
      <dsp:txXfrm>
        <a:off x="2664329" y="0"/>
        <a:ext cx="5111082" cy="1273157"/>
      </dsp:txXfrm>
    </dsp:sp>
    <dsp:sp modelId="{8218834E-D3C4-461B-B9EB-C4062E6907B2}">
      <dsp:nvSpPr>
        <dsp:cNvPr id="0" name=""/>
        <dsp:cNvSpPr/>
      </dsp:nvSpPr>
      <dsp:spPr>
        <a:xfrm>
          <a:off x="2297190" y="1279803"/>
          <a:ext cx="5643578" cy="12731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思考做決定的關鍵因素（環境、重要他人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…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）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增加更多備案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衡量自己真實能力</a:t>
          </a:r>
        </a:p>
      </dsp:txBody>
      <dsp:txXfrm>
        <a:off x="2297190" y="1279803"/>
        <a:ext cx="5643578" cy="1273153"/>
      </dsp:txXfrm>
    </dsp:sp>
    <dsp:sp modelId="{73B4A802-AB9F-464E-A51C-C245D405930D}">
      <dsp:nvSpPr>
        <dsp:cNvPr id="0" name=""/>
        <dsp:cNvSpPr/>
      </dsp:nvSpPr>
      <dsp:spPr>
        <a:xfrm>
          <a:off x="3074549" y="2588171"/>
          <a:ext cx="4915598" cy="12731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74549" y="2588171"/>
        <a:ext cx="4915598" cy="127315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分析志願數量種類</a:t>
          </a:r>
        </a:p>
      </dsp:txBody>
      <dsp:txXfrm>
        <a:off x="8929" y="0"/>
        <a:ext cx="9135070" cy="90872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E4280-BAC1-4979-A4F7-47FDE4DCE38D}">
      <dsp:nvSpPr>
        <dsp:cNvPr id="0" name=""/>
        <dsp:cNvSpPr/>
      </dsp:nvSpPr>
      <dsp:spPr>
        <a:xfrm>
          <a:off x="0" y="504054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列志願清單</a:t>
          </a:r>
        </a:p>
      </dsp:txBody>
      <dsp:txXfrm>
        <a:off x="37992" y="542046"/>
        <a:ext cx="2085893" cy="1221142"/>
      </dsp:txXfrm>
    </dsp:sp>
    <dsp:sp modelId="{8CBFCC1F-56CB-404D-ABF7-6C44DB37193E}">
      <dsp:nvSpPr>
        <dsp:cNvPr id="0" name=""/>
        <dsp:cNvSpPr/>
      </dsp:nvSpPr>
      <dsp:spPr>
        <a:xfrm rot="11752">
          <a:off x="2367457" y="889789"/>
          <a:ext cx="49526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67457" y="996764"/>
        <a:ext cx="346687" cy="321687"/>
      </dsp:txXfrm>
    </dsp:sp>
    <dsp:sp modelId="{1A24C7E3-C832-429F-9C9D-3A241B7EE7D3}">
      <dsp:nvSpPr>
        <dsp:cNvPr id="0" name=""/>
        <dsp:cNvSpPr/>
      </dsp:nvSpPr>
      <dsp:spPr>
        <a:xfrm>
          <a:off x="3096339" y="514639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因素考量</a:t>
          </a: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能力評估</a:t>
          </a:r>
        </a:p>
      </dsp:txBody>
      <dsp:txXfrm>
        <a:off x="3134331" y="552631"/>
        <a:ext cx="2085893" cy="1221142"/>
      </dsp:txXfrm>
    </dsp:sp>
    <dsp:sp modelId="{77E336CE-A1E2-4D7C-8F16-7991588009A9}">
      <dsp:nvSpPr>
        <dsp:cNvPr id="0" name=""/>
        <dsp:cNvSpPr/>
      </dsp:nvSpPr>
      <dsp:spPr>
        <a:xfrm rot="21556721">
          <a:off x="5434700" y="876622"/>
          <a:ext cx="425238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34705" y="984654"/>
        <a:ext cx="297667" cy="321687"/>
      </dsp:txXfrm>
    </dsp:sp>
    <dsp:sp modelId="{99465790-BAFD-4E03-9939-12C45E3628D8}">
      <dsp:nvSpPr>
        <dsp:cNvPr id="0" name=""/>
        <dsp:cNvSpPr/>
      </dsp:nvSpPr>
      <dsp:spPr>
        <a:xfrm>
          <a:off x="6060489" y="477321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排志願序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98481" y="515313"/>
        <a:ext cx="2085893" cy="1221142"/>
      </dsp:txXfrm>
    </dsp:sp>
    <dsp:sp modelId="{F66B89F1-57B9-4981-B864-6E395C1EED0D}">
      <dsp:nvSpPr>
        <dsp:cNvPr id="0" name=""/>
        <dsp:cNvSpPr/>
      </dsp:nvSpPr>
      <dsp:spPr>
        <a:xfrm rot="5400000">
          <a:off x="6912269" y="192577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980585" y="1964692"/>
        <a:ext cx="321687" cy="320822"/>
      </dsp:txXfrm>
    </dsp:sp>
    <dsp:sp modelId="{7F5C52DC-DB45-4D09-87A1-96B78D8FC6E4}">
      <dsp:nvSpPr>
        <dsp:cNvPr id="0" name=""/>
        <dsp:cNvSpPr/>
      </dsp:nvSpPr>
      <dsp:spPr>
        <a:xfrm>
          <a:off x="6060489" y="2639198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</a:t>
          </a:r>
        </a:p>
      </dsp:txBody>
      <dsp:txXfrm>
        <a:off x="6098481" y="2677190"/>
        <a:ext cx="2085893" cy="1221142"/>
      </dsp:txXfrm>
    </dsp:sp>
    <dsp:sp modelId="{CD532653-8F16-4AE5-8BA7-8DE87342D6F0}">
      <dsp:nvSpPr>
        <dsp:cNvPr id="0" name=""/>
        <dsp:cNvSpPr/>
      </dsp:nvSpPr>
      <dsp:spPr>
        <a:xfrm rot="10800000">
          <a:off x="5411926" y="301968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5549421" y="3126917"/>
        <a:ext cx="320822" cy="321687"/>
      </dsp:txXfrm>
    </dsp:sp>
    <dsp:sp modelId="{EF935BDF-A0D1-4C92-BE7D-D64FD89283E4}">
      <dsp:nvSpPr>
        <dsp:cNvPr id="0" name=""/>
        <dsp:cNvSpPr/>
      </dsp:nvSpPr>
      <dsp:spPr>
        <a:xfrm>
          <a:off x="3033861" y="2639198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務實地調整學校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</a:p>
      </dsp:txBody>
      <dsp:txXfrm>
        <a:off x="3071853" y="2677190"/>
        <a:ext cx="2085893" cy="1221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3897487" y="-2697364"/>
          <a:ext cx="1571512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比序項目依彰化區免試入學比序項目相關規定辦理（</a:t>
          </a:r>
          <a:r>
            <a:rPr lang="zh-TW" altLang="en-US" sz="26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BiauKai"/>
            </a:rPr>
            <a:t>但</a:t>
          </a:r>
          <a:r>
            <a:rPr lang="zh-TW" altLang="en-US" sz="26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不採計就近入學、志願序、國中教育會考積分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）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。</a:t>
          </a:r>
          <a:endParaRPr lang="zh-TW" altLang="en-US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40215" y="136623"/>
        <a:ext cx="7009342" cy="1418082"/>
      </dsp:txXfrm>
    </dsp:sp>
    <dsp:sp modelId="{ECD53BAB-D8FE-446E-B57F-FCEDCC00A9E9}">
      <dsp:nvSpPr>
        <dsp:cNvPr id="0" name=""/>
        <dsp:cNvSpPr/>
      </dsp:nvSpPr>
      <dsp:spPr>
        <a:xfrm>
          <a:off x="351" y="813"/>
          <a:ext cx="1139863" cy="168970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995" y="56457"/>
        <a:ext cx="1028575" cy="1578413"/>
      </dsp:txXfrm>
    </dsp:sp>
    <dsp:sp modelId="{0874A851-733E-4C68-A5B9-C63601CD053F}">
      <dsp:nvSpPr>
        <dsp:cNvPr id="0" name=""/>
        <dsp:cNvSpPr/>
      </dsp:nvSpPr>
      <dsp:spPr>
        <a:xfrm rot="5400000">
          <a:off x="4297690" y="-1244968"/>
          <a:ext cx="760060" cy="7095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6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文興高中、達德商工</a:t>
          </a:r>
          <a:endParaRPr lang="zh-TW" altLang="en-US" sz="2600" u="none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29724" y="1960101"/>
        <a:ext cx="7058890" cy="685854"/>
      </dsp:txXfrm>
    </dsp:sp>
    <dsp:sp modelId="{612C8EBA-AECD-4375-B086-FF608DEEDB88}">
      <dsp:nvSpPr>
        <dsp:cNvPr id="0" name=""/>
        <dsp:cNvSpPr/>
      </dsp:nvSpPr>
      <dsp:spPr>
        <a:xfrm>
          <a:off x="351" y="1809212"/>
          <a:ext cx="1132903" cy="100187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sp:txBody>
      <dsp:txXfrm>
        <a:off x="49259" y="1858120"/>
        <a:ext cx="1035087" cy="904059"/>
      </dsp:txXfrm>
    </dsp:sp>
    <dsp:sp modelId="{45C3AC1C-7C86-42B1-8C46-D477007DFCA5}">
      <dsp:nvSpPr>
        <dsp:cNvPr id="0" name=""/>
        <dsp:cNvSpPr/>
      </dsp:nvSpPr>
      <dsp:spPr>
        <a:xfrm rot="5400000">
          <a:off x="3836448" y="362460"/>
          <a:ext cx="1602069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7-8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日放榜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18-19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日舉行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159194" y="3117922"/>
        <a:ext cx="6878371" cy="1445655"/>
      </dsp:txXfrm>
    </dsp:sp>
    <dsp:sp modelId="{95F09A83-74EB-4EC8-AD6D-6E463ED96453}">
      <dsp:nvSpPr>
        <dsp:cNvPr id="0" name=""/>
        <dsp:cNvSpPr/>
      </dsp:nvSpPr>
      <dsp:spPr>
        <a:xfrm>
          <a:off x="351" y="2929784"/>
          <a:ext cx="1158842" cy="182193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6921" y="2986354"/>
        <a:ext cx="1045702" cy="17087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C5BFF-ABB7-4680-867F-A21F486C805C}">
      <dsp:nvSpPr>
        <dsp:cNvPr id="0" name=""/>
        <dsp:cNvSpPr/>
      </dsp:nvSpPr>
      <dsp:spPr>
        <a:xfrm rot="5400000">
          <a:off x="1017227" y="-174144"/>
          <a:ext cx="1097680" cy="15343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-5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98897" y="97770"/>
        <a:ext cx="1480756" cy="990512"/>
      </dsp:txXfrm>
    </dsp:sp>
    <dsp:sp modelId="{8C57608F-CC28-4BF9-99FB-C62DD5859D25}">
      <dsp:nvSpPr>
        <dsp:cNvPr id="0" name=""/>
        <dsp:cNvSpPr/>
      </dsp:nvSpPr>
      <dsp:spPr>
        <a:xfrm>
          <a:off x="172994" y="590"/>
          <a:ext cx="625903" cy="11848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填志願</a:t>
          </a:r>
        </a:p>
      </dsp:txBody>
      <dsp:txXfrm>
        <a:off x="203548" y="31144"/>
        <a:ext cx="564795" cy="1123762"/>
      </dsp:txXfrm>
    </dsp:sp>
    <dsp:sp modelId="{E903C089-030A-4FD1-B297-04BDA18822DF}">
      <dsp:nvSpPr>
        <dsp:cNvPr id="0" name=""/>
        <dsp:cNvSpPr/>
      </dsp:nvSpPr>
      <dsp:spPr>
        <a:xfrm rot="5400000">
          <a:off x="1170684" y="912756"/>
          <a:ext cx="795563" cy="155560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6213" marR="0" lvl="0" indent="-1762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23-24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90662" y="1331614"/>
        <a:ext cx="1516771" cy="717891"/>
      </dsp:txXfrm>
    </dsp:sp>
    <dsp:sp modelId="{E4571A07-A45A-49C2-B1A2-248727DF4852}">
      <dsp:nvSpPr>
        <dsp:cNvPr id="0" name=""/>
        <dsp:cNvSpPr/>
      </dsp:nvSpPr>
      <dsp:spPr>
        <a:xfrm>
          <a:off x="169640" y="1292776"/>
          <a:ext cx="617668" cy="8340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報名</a:t>
          </a:r>
        </a:p>
      </dsp:txBody>
      <dsp:txXfrm>
        <a:off x="199792" y="1322928"/>
        <a:ext cx="557364" cy="773793"/>
      </dsp:txXfrm>
    </dsp:sp>
    <dsp:sp modelId="{F0C37F47-6E63-4386-95F8-12B0A48783FA}">
      <dsp:nvSpPr>
        <dsp:cNvPr id="0" name=""/>
        <dsp:cNvSpPr/>
      </dsp:nvSpPr>
      <dsp:spPr>
        <a:xfrm rot="5400000">
          <a:off x="1162527" y="1850437"/>
          <a:ext cx="783489" cy="155792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75308" y="2275904"/>
        <a:ext cx="1519681" cy="706995"/>
      </dsp:txXfrm>
    </dsp:sp>
    <dsp:sp modelId="{D52B17DD-015A-443C-9B1C-C09140300834}">
      <dsp:nvSpPr>
        <dsp:cNvPr id="0" name=""/>
        <dsp:cNvSpPr/>
      </dsp:nvSpPr>
      <dsp:spPr>
        <a:xfrm>
          <a:off x="172994" y="2195658"/>
          <a:ext cx="602313" cy="867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8F8F8"/>
              </a:solidFill>
              <a:latin typeface="微軟正黑體" pitchFamily="34" charset="-120"/>
              <a:ea typeface="微軟正黑體" pitchFamily="34" charset="-120"/>
            </a:rPr>
            <a:t>放榜</a:t>
          </a:r>
        </a:p>
      </dsp:txBody>
      <dsp:txXfrm>
        <a:off x="202396" y="2225060"/>
        <a:ext cx="543509" cy="808681"/>
      </dsp:txXfrm>
    </dsp:sp>
    <dsp:sp modelId="{E6C3BC4D-3282-41A0-BA89-6D38A93147AD}">
      <dsp:nvSpPr>
        <dsp:cNvPr id="0" name=""/>
        <dsp:cNvSpPr/>
      </dsp:nvSpPr>
      <dsp:spPr>
        <a:xfrm rot="5400000">
          <a:off x="1103848" y="2836004"/>
          <a:ext cx="914198" cy="154457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88659" y="3195821"/>
        <a:ext cx="1499951" cy="824944"/>
      </dsp:txXfrm>
    </dsp:sp>
    <dsp:sp modelId="{68F9257F-7A23-4CFB-859D-1CE51BD5DED2}">
      <dsp:nvSpPr>
        <dsp:cNvPr id="0" name=""/>
        <dsp:cNvSpPr/>
      </dsp:nvSpPr>
      <dsp:spPr>
        <a:xfrm>
          <a:off x="172994" y="3176575"/>
          <a:ext cx="615663" cy="8634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報</a:t>
          </a:r>
          <a:b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到</a:t>
          </a:r>
        </a:p>
      </dsp:txBody>
      <dsp:txXfrm>
        <a:off x="203048" y="3206629"/>
        <a:ext cx="555555" cy="803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4105751" y="-2897170"/>
          <a:ext cx="1154983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彰化區高級中等學校免試入學作業要點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依彰化區免試入學比序項目相關規定辦理</a:t>
          </a:r>
          <a:endParaRPr lang="zh-TW" altLang="en-US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40214" y="124749"/>
        <a:ext cx="7029675" cy="1042219"/>
      </dsp:txXfrm>
    </dsp:sp>
    <dsp:sp modelId="{ECD53BAB-D8FE-446E-B57F-FCEDCC00A9E9}">
      <dsp:nvSpPr>
        <dsp:cNvPr id="0" name=""/>
        <dsp:cNvSpPr/>
      </dsp:nvSpPr>
      <dsp:spPr>
        <a:xfrm>
          <a:off x="351" y="372"/>
          <a:ext cx="1139863" cy="12909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995" y="56016"/>
        <a:ext cx="1028575" cy="1179685"/>
      </dsp:txXfrm>
    </dsp:sp>
    <dsp:sp modelId="{0874A851-733E-4C68-A5B9-C63601CD053F}">
      <dsp:nvSpPr>
        <dsp:cNvPr id="0" name=""/>
        <dsp:cNvSpPr/>
      </dsp:nvSpPr>
      <dsp:spPr>
        <a:xfrm rot="5400000">
          <a:off x="3869742" y="-1282089"/>
          <a:ext cx="1623719" cy="7095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公立學校：彰藝中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普通班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、二林高中、</a:t>
          </a:r>
          <a:b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                  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成功高中、田中高中、和美高中</a:t>
          </a:r>
          <a:endParaRPr lang="zh-TW" altLang="en-US" sz="2600" u="none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私立學校：精誠高中、文興高中</a:t>
          </a:r>
        </a:p>
      </dsp:txBody>
      <dsp:txXfrm rot="-5400000">
        <a:off x="1133606" y="1533310"/>
        <a:ext cx="7016730" cy="1465193"/>
      </dsp:txXfrm>
    </dsp:sp>
    <dsp:sp modelId="{612C8EBA-AECD-4375-B086-FF608DEEDB88}">
      <dsp:nvSpPr>
        <dsp:cNvPr id="0" name=""/>
        <dsp:cNvSpPr/>
      </dsp:nvSpPr>
      <dsp:spPr>
        <a:xfrm>
          <a:off x="351" y="1409981"/>
          <a:ext cx="1132903" cy="16935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sp:txBody>
      <dsp:txXfrm>
        <a:off x="55655" y="1465285"/>
        <a:ext cx="1022295" cy="1582945"/>
      </dsp:txXfrm>
    </dsp:sp>
    <dsp:sp modelId="{45C3AC1C-7C86-42B1-8C46-D477007DFCA5}">
      <dsp:nvSpPr>
        <dsp:cNvPr id="0" name=""/>
        <dsp:cNvSpPr/>
      </dsp:nvSpPr>
      <dsp:spPr>
        <a:xfrm rot="5400000">
          <a:off x="3905138" y="545386"/>
          <a:ext cx="1464689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日放榜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159194" y="3362830"/>
        <a:ext cx="6885078" cy="1321689"/>
      </dsp:txXfrm>
    </dsp:sp>
    <dsp:sp modelId="{95F09A83-74EB-4EC8-AD6D-6E463ED96453}">
      <dsp:nvSpPr>
        <dsp:cNvPr id="0" name=""/>
        <dsp:cNvSpPr/>
      </dsp:nvSpPr>
      <dsp:spPr>
        <a:xfrm>
          <a:off x="351" y="3222170"/>
          <a:ext cx="1158842" cy="16030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2446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921" y="3278740"/>
        <a:ext cx="1045702" cy="14898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4049330" y="-2667058"/>
          <a:ext cx="1517074" cy="700255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彰化區高級中等學校優先免試入學實施計畫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招生對象： 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en-US" altLang="zh-TW" sz="2200" b="1" kern="1200" dirty="0">
              <a:solidFill>
                <a:schemeClr val="tx1"/>
              </a:solidFill>
              <a:latin typeface="微軟正黑體"/>
              <a:ea typeface="微軟正黑體"/>
            </a:rPr>
            <a:t>13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年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2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月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日前就讀本區國中且</a:t>
          </a:r>
          <a:r>
            <a:rPr lang="zh-TW" altLang="en-US" sz="2200" b="1" kern="1200" dirty="0">
              <a:solidFill>
                <a:srgbClr val="FF0000"/>
              </a:solidFill>
              <a:latin typeface="微軟正黑體"/>
              <a:ea typeface="微軟正黑體"/>
            </a:rPr>
            <a:t>未申請變更就學區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限報名一所學校</a:t>
          </a:r>
          <a:r>
            <a:rPr lang="zh-TW" altLang="en-US" sz="22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（一校多科）</a:t>
          </a:r>
        </a:p>
      </dsp:txBody>
      <dsp:txXfrm rot="-5400000">
        <a:off x="1306592" y="149737"/>
        <a:ext cx="6928494" cy="1368960"/>
      </dsp:txXfrm>
    </dsp:sp>
    <dsp:sp modelId="{ECD53BAB-D8FE-446E-B57F-FCEDCC00A9E9}">
      <dsp:nvSpPr>
        <dsp:cNvPr id="0" name=""/>
        <dsp:cNvSpPr/>
      </dsp:nvSpPr>
      <dsp:spPr>
        <a:xfrm>
          <a:off x="0" y="0"/>
          <a:ext cx="1310367" cy="16711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63967" y="63967"/>
        <a:ext cx="1182433" cy="1543259"/>
      </dsp:txXfrm>
    </dsp:sp>
    <dsp:sp modelId="{0874A851-733E-4C68-A5B9-C63601CD053F}">
      <dsp:nvSpPr>
        <dsp:cNvPr id="0" name=""/>
        <dsp:cNvSpPr/>
      </dsp:nvSpPr>
      <dsp:spPr>
        <a:xfrm rot="5400000">
          <a:off x="4102210" y="-934008"/>
          <a:ext cx="1406407" cy="701689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 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高中：該校核定免試入學總名額之</a:t>
          </a: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</a:t>
          </a:r>
          <a:endParaRPr lang="zh-TW" altLang="en-US" sz="2200" u="none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ts val="26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 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高職：該校核定免試入學總名額之</a:t>
          </a: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以內，</a:t>
          </a:r>
          <a:b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              並以各類科都有名額為原則</a:t>
          </a:r>
          <a:b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（彰中、彰女採分配名額方式給各國中，詳見簡章）</a:t>
          </a:r>
        </a:p>
      </dsp:txBody>
      <dsp:txXfrm rot="-5400000">
        <a:off x="1296968" y="1939889"/>
        <a:ext cx="6948237" cy="1269097"/>
      </dsp:txXfrm>
    </dsp:sp>
    <dsp:sp modelId="{612C8EBA-AECD-4375-B086-FF608DEEDB88}">
      <dsp:nvSpPr>
        <dsp:cNvPr id="0" name=""/>
        <dsp:cNvSpPr/>
      </dsp:nvSpPr>
      <dsp:spPr>
        <a:xfrm>
          <a:off x="10360" y="1785879"/>
          <a:ext cx="1289935" cy="15410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sp:txBody>
      <dsp:txXfrm>
        <a:off x="73329" y="1848848"/>
        <a:ext cx="1163997" cy="1415069"/>
      </dsp:txXfrm>
    </dsp:sp>
    <dsp:sp modelId="{45C3AC1C-7C86-42B1-8C46-D477007DFCA5}">
      <dsp:nvSpPr>
        <dsp:cNvPr id="0" name=""/>
        <dsp:cNvSpPr/>
      </dsp:nvSpPr>
      <dsp:spPr>
        <a:xfrm rot="5400000">
          <a:off x="3909276" y="917402"/>
          <a:ext cx="1794473" cy="700721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日下午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時止線上志願選填</a:t>
          </a:r>
          <a:b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國中列印報名表後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，由</a:t>
          </a: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學生及家長簽名確認交回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日報名（</a:t>
          </a: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國中教育會考成績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日公布）</a:t>
          </a:r>
        </a:p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302905" y="3611373"/>
        <a:ext cx="6919618" cy="1619275"/>
      </dsp:txXfrm>
    </dsp:sp>
    <dsp:sp modelId="{95F09A83-74EB-4EC8-AD6D-6E463ED96453}">
      <dsp:nvSpPr>
        <dsp:cNvPr id="0" name=""/>
        <dsp:cNvSpPr/>
      </dsp:nvSpPr>
      <dsp:spPr>
        <a:xfrm>
          <a:off x="22859" y="3475454"/>
          <a:ext cx="1302433" cy="18965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4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6439" y="3539034"/>
        <a:ext cx="1175273" cy="17693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F34C-7310-4E5A-8433-1F3830FB0556}">
      <dsp:nvSpPr>
        <dsp:cNvPr id="0" name=""/>
        <dsp:cNvSpPr/>
      </dsp:nvSpPr>
      <dsp:spPr>
        <a:xfrm rot="5400000">
          <a:off x="2368219" y="-860010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23-24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114169"/>
        <a:ext cx="2502962" cy="586321"/>
      </dsp:txXfrm>
    </dsp:sp>
    <dsp:sp modelId="{599FD703-EA45-421E-A7C5-6FE4F10BB049}">
      <dsp:nvSpPr>
        <dsp:cNvPr id="0" name=""/>
        <dsp:cNvSpPr/>
      </dsp:nvSpPr>
      <dsp:spPr>
        <a:xfrm>
          <a:off x="0" y="1230"/>
          <a:ext cx="1425758" cy="812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sp:txBody>
      <dsp:txXfrm>
        <a:off x="39648" y="40878"/>
        <a:ext cx="1346462" cy="732903"/>
      </dsp:txXfrm>
    </dsp:sp>
    <dsp:sp modelId="{7EAE4F7B-CA32-4489-A552-DDC5149EDB5E}">
      <dsp:nvSpPr>
        <dsp:cNvPr id="0" name=""/>
        <dsp:cNvSpPr/>
      </dsp:nvSpPr>
      <dsp:spPr>
        <a:xfrm rot="5400000">
          <a:off x="2368219" y="-7200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1781446"/>
            <a:satOff val="-28699"/>
            <a:lumOff val="-414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781446"/>
              <a:satOff val="-28699"/>
              <a:lumOff val="-4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966980"/>
        <a:ext cx="2502962" cy="586321"/>
      </dsp:txXfrm>
    </dsp:sp>
    <dsp:sp modelId="{C9510FF6-C4BB-4F86-AE82-48F35122AADD}">
      <dsp:nvSpPr>
        <dsp:cNvPr id="0" name=""/>
        <dsp:cNvSpPr/>
      </dsp:nvSpPr>
      <dsp:spPr>
        <a:xfrm>
          <a:off x="0" y="854040"/>
          <a:ext cx="1425758" cy="812199"/>
        </a:xfrm>
        <a:prstGeom prst="roundRect">
          <a:avLst/>
        </a:prstGeom>
        <a:solidFill>
          <a:schemeClr val="accent2">
            <a:hueOff val="1564890"/>
            <a:satOff val="-23932"/>
            <a:lumOff val="-1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sz="23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648" y="893688"/>
        <a:ext cx="1346462" cy="732903"/>
      </dsp:txXfrm>
    </dsp:sp>
    <dsp:sp modelId="{0B0F12E6-EF03-4B07-B26A-9A901DBE300E}">
      <dsp:nvSpPr>
        <dsp:cNvPr id="0" name=""/>
        <dsp:cNvSpPr/>
      </dsp:nvSpPr>
      <dsp:spPr>
        <a:xfrm rot="5400000">
          <a:off x="2368219" y="845608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3562892"/>
            <a:satOff val="-57399"/>
            <a:lumOff val="-828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562892"/>
              <a:satOff val="-57399"/>
              <a:lumOff val="-8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1819788"/>
        <a:ext cx="2502962" cy="586321"/>
      </dsp:txXfrm>
    </dsp:sp>
    <dsp:sp modelId="{6DCF1CC6-F003-4550-9C24-9486855C14B3}">
      <dsp:nvSpPr>
        <dsp:cNvPr id="0" name=""/>
        <dsp:cNvSpPr/>
      </dsp:nvSpPr>
      <dsp:spPr>
        <a:xfrm>
          <a:off x="0" y="1706849"/>
          <a:ext cx="1425758" cy="812199"/>
        </a:xfrm>
        <a:prstGeom prst="roundRect">
          <a:avLst/>
        </a:prstGeom>
        <a:solidFill>
          <a:schemeClr val="accent2">
            <a:hueOff val="3129780"/>
            <a:satOff val="-47865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sp:txBody>
      <dsp:txXfrm>
        <a:off x="39648" y="1746497"/>
        <a:ext cx="1346462" cy="7329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F34C-7310-4E5A-8433-1F3830FB0556}">
      <dsp:nvSpPr>
        <dsp:cNvPr id="0" name=""/>
        <dsp:cNvSpPr/>
      </dsp:nvSpPr>
      <dsp:spPr>
        <a:xfrm rot="5400000">
          <a:off x="2414668" y="-917855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1-8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98239"/>
        <a:ext cx="2507497" cy="502493"/>
      </dsp:txXfrm>
    </dsp:sp>
    <dsp:sp modelId="{599FD703-EA45-421E-A7C5-6FE4F10BB049}">
      <dsp:nvSpPr>
        <dsp:cNvPr id="0" name=""/>
        <dsp:cNvSpPr/>
      </dsp:nvSpPr>
      <dsp:spPr>
        <a:xfrm>
          <a:off x="0" y="1447"/>
          <a:ext cx="1425758" cy="6960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sp:txBody>
      <dsp:txXfrm>
        <a:off x="33980" y="35427"/>
        <a:ext cx="1357798" cy="628116"/>
      </dsp:txXfrm>
    </dsp:sp>
    <dsp:sp modelId="{7EAE4F7B-CA32-4489-A552-DDC5149EDB5E}">
      <dsp:nvSpPr>
        <dsp:cNvPr id="0" name=""/>
        <dsp:cNvSpPr/>
      </dsp:nvSpPr>
      <dsp:spPr>
        <a:xfrm rot="5400000">
          <a:off x="2414668" y="-186974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1187631"/>
            <a:satOff val="-19133"/>
            <a:lumOff val="-276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187631"/>
              <a:satOff val="-19133"/>
              <a:lumOff val="-27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829120"/>
        <a:ext cx="2507497" cy="502493"/>
      </dsp:txXfrm>
    </dsp:sp>
    <dsp:sp modelId="{C9510FF6-C4BB-4F86-AE82-48F35122AADD}">
      <dsp:nvSpPr>
        <dsp:cNvPr id="0" name=""/>
        <dsp:cNvSpPr/>
      </dsp:nvSpPr>
      <dsp:spPr>
        <a:xfrm>
          <a:off x="0" y="732327"/>
          <a:ext cx="1425758" cy="696076"/>
        </a:xfrm>
        <a:prstGeom prst="roundRect">
          <a:avLst/>
        </a:prstGeom>
        <a:solidFill>
          <a:schemeClr val="accent2">
            <a:hueOff val="1043260"/>
            <a:satOff val="-15955"/>
            <a:lumOff val="-1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sz="23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980" y="766307"/>
        <a:ext cx="1357798" cy="628116"/>
      </dsp:txXfrm>
    </dsp:sp>
    <dsp:sp modelId="{0B0F12E6-EF03-4B07-B26A-9A901DBE300E}">
      <dsp:nvSpPr>
        <dsp:cNvPr id="0" name=""/>
        <dsp:cNvSpPr/>
      </dsp:nvSpPr>
      <dsp:spPr>
        <a:xfrm rot="5400000">
          <a:off x="2414668" y="543906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2375261"/>
            <a:satOff val="-38266"/>
            <a:lumOff val="-552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375261"/>
              <a:satOff val="-38266"/>
              <a:lumOff val="-55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1560000"/>
        <a:ext cx="2507497" cy="502493"/>
      </dsp:txXfrm>
    </dsp:sp>
    <dsp:sp modelId="{6DCF1CC6-F003-4550-9C24-9486855C14B3}">
      <dsp:nvSpPr>
        <dsp:cNvPr id="0" name=""/>
        <dsp:cNvSpPr/>
      </dsp:nvSpPr>
      <dsp:spPr>
        <a:xfrm>
          <a:off x="0" y="1463208"/>
          <a:ext cx="1425758" cy="696076"/>
        </a:xfrm>
        <a:prstGeom prst="roundRect">
          <a:avLst/>
        </a:prstGeom>
        <a:solidFill>
          <a:schemeClr val="accent2">
            <a:hueOff val="2086520"/>
            <a:satOff val="-31910"/>
            <a:lumOff val="-20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sp:txBody>
      <dsp:txXfrm>
        <a:off x="33980" y="1497188"/>
        <a:ext cx="1357798" cy="628116"/>
      </dsp:txXfrm>
    </dsp:sp>
    <dsp:sp modelId="{9924B210-A08B-4855-B305-9CAD53D3485D}">
      <dsp:nvSpPr>
        <dsp:cNvPr id="0" name=""/>
        <dsp:cNvSpPr/>
      </dsp:nvSpPr>
      <dsp:spPr>
        <a:xfrm rot="5400000">
          <a:off x="2414668" y="1274786"/>
          <a:ext cx="556861" cy="2534681"/>
        </a:xfrm>
        <a:prstGeom prst="round2SameRect">
          <a:avLst/>
        </a:prstGeom>
        <a:solidFill>
          <a:srgbClr val="FBD5B5">
            <a:tint val="40000"/>
            <a:alpha val="90000"/>
            <a:hueOff val="2375261"/>
            <a:satOff val="-38266"/>
            <a:lumOff val="-5526"/>
            <a:alphaOff val="0"/>
          </a:srgbClr>
        </a:solidFill>
        <a:ln w="25400" cap="flat" cmpd="sng" algn="ctr">
          <a:solidFill>
            <a:srgbClr val="FBD5B5">
              <a:tint val="40000"/>
              <a:alpha val="90000"/>
              <a:hueOff val="2375261"/>
              <a:satOff val="-38266"/>
              <a:lumOff val="-552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113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年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18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日中午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時</a:t>
          </a:r>
        </a:p>
      </dsp:txBody>
      <dsp:txXfrm rot="-5400000">
        <a:off x="1425758" y="2290880"/>
        <a:ext cx="2507497" cy="502493"/>
      </dsp:txXfrm>
    </dsp:sp>
    <dsp:sp modelId="{F48BBF34-14F7-40C3-BFC4-895C04BB6764}">
      <dsp:nvSpPr>
        <dsp:cNvPr id="0" name=""/>
        <dsp:cNvSpPr/>
      </dsp:nvSpPr>
      <dsp:spPr>
        <a:xfrm>
          <a:off x="0" y="2194089"/>
          <a:ext cx="1425758" cy="696076"/>
        </a:xfrm>
        <a:prstGeom prst="roundRect">
          <a:avLst/>
        </a:prstGeom>
        <a:solidFill>
          <a:schemeClr val="accent2">
            <a:hueOff val="3129780"/>
            <a:satOff val="-47865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ysClr val="windowText" lastClr="000000"/>
              </a:solidFill>
            </a:rPr>
            <a:t>放棄錄取</a:t>
          </a:r>
        </a:p>
      </dsp:txBody>
      <dsp:txXfrm>
        <a:off x="33980" y="2228069"/>
        <a:ext cx="1357798" cy="628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image" Target="../media/image47.png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44CE445F-A599-4A5C-8E29-A65B0AEE4B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77590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2" tIns="45391" rIns="90782" bIns="4539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0782" tIns="45391" rIns="90782" bIns="45391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CCA85343-A583-4420-94C0-E3A3848D9B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7375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77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41" tIns="45320" rIns="90641" bIns="45320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/>
          </a:p>
        </p:txBody>
      </p:sp>
      <p:sp>
        <p:nvSpPr>
          <p:cNvPr id="208900" name="投影片編號版面配置區 3"/>
          <p:cNvSpPr txBox="1">
            <a:spLocks noGrp="1"/>
          </p:cNvSpPr>
          <p:nvPr/>
        </p:nvSpPr>
        <p:spPr bwMode="auto">
          <a:xfrm>
            <a:off x="3814893" y="9374517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1" tIns="45320" rIns="90641" bIns="45320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241BCEA-6D87-42A6-B91F-9BCF80355A57}" type="slidenum">
              <a:rPr lang="zh-TW" altLang="en-US" sz="1200">
                <a:solidFill>
                  <a:prstClr val="black"/>
                </a:solidFill>
              </a:rPr>
              <a:pPr algn="r" eaLnBrk="1" hangingPunct="1"/>
              <a:t>15</a:t>
            </a:fld>
            <a:endParaRPr lang="en-US" altLang="zh-TW" sz="1200">
              <a:solidFill>
                <a:prstClr val="black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10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AA55E-44B4-4A70-A9D9-253A23F7368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61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10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08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08554-8A3C-4C63-B681-6562AAFD937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684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136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AA55E-44B4-4A70-A9D9-253A23F7368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013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161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325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西螺農工進修部名額待確認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32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編號版面配置區 6"/>
          <p:cNvSpPr txBox="1">
            <a:spLocks noGrp="1"/>
          </p:cNvSpPr>
          <p:nvPr/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AA1AB5FC-3BD0-4179-8E81-D85346A6123C}" type="slidenum">
              <a:rPr lang="zh-TW" altLang="en-US" sz="1200"/>
              <a:pPr algn="r" eaLnBrk="1" hangingPunct="1"/>
              <a:t>3</a:t>
            </a:fld>
            <a:endParaRPr lang="en-US" altLang="zh-TW" sz="1200"/>
          </a:p>
        </p:txBody>
      </p:sp>
      <p:sp>
        <p:nvSpPr>
          <p:cNvPr id="15667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3638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56676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 pitchFamily="34" charset="0"/>
              </a:rPr>
              <a:t>1.</a:t>
            </a:r>
            <a:r>
              <a:rPr lang="zh-TW" altLang="en-US" dirty="0">
                <a:latin typeface="Arial" pitchFamily="34" charset="0"/>
              </a:rPr>
              <a:t>聯考入學、多元入學均為以</a:t>
            </a:r>
            <a:r>
              <a:rPr lang="en-US" altLang="zh-TW" dirty="0">
                <a:latin typeface="Arial" pitchFamily="34" charset="0"/>
              </a:rPr>
              <a:t>『</a:t>
            </a:r>
            <a:r>
              <a:rPr lang="zh-TW" altLang="en-US" dirty="0">
                <a:latin typeface="Arial" pitchFamily="34" charset="0"/>
              </a:rPr>
              <a:t>考試</a:t>
            </a:r>
            <a:r>
              <a:rPr lang="en-US" altLang="zh-TW" dirty="0">
                <a:latin typeface="Arial" pitchFamily="34" charset="0"/>
              </a:rPr>
              <a:t>』</a:t>
            </a:r>
            <a:r>
              <a:rPr lang="zh-TW" altLang="en-US" dirty="0">
                <a:latin typeface="Arial" pitchFamily="34" charset="0"/>
              </a:rPr>
              <a:t>為主的入學，形成考試引導教學，獨尊</a:t>
            </a:r>
            <a:r>
              <a:rPr lang="en-US" altLang="zh-TW" dirty="0">
                <a:latin typeface="Arial" pitchFamily="34" charset="0"/>
              </a:rPr>
              <a:t>『</a:t>
            </a:r>
            <a:r>
              <a:rPr lang="zh-TW" altLang="en-US" dirty="0">
                <a:latin typeface="Arial" pitchFamily="34" charset="0"/>
              </a:rPr>
              <a:t>智育</a:t>
            </a:r>
            <a:r>
              <a:rPr lang="en-US" altLang="zh-TW" dirty="0">
                <a:latin typeface="Arial" pitchFamily="34" charset="0"/>
              </a:rPr>
              <a:t>』</a:t>
            </a:r>
            <a:r>
              <a:rPr lang="zh-TW" altLang="en-US" dirty="0">
                <a:latin typeface="Arial" pitchFamily="34" charset="0"/>
              </a:rPr>
              <a:t>發展，導致學生有過度升學壓力；教師被迫以考試引導教學；學校無法正常教學，課程產生主科、副科區分。</a:t>
            </a:r>
            <a:endParaRPr lang="en-US" altLang="zh-TW" dirty="0">
              <a:latin typeface="Arial" pitchFamily="34" charset="0"/>
            </a:endParaRPr>
          </a:p>
          <a:p>
            <a:r>
              <a:rPr lang="en-US" altLang="zh-TW" dirty="0">
                <a:latin typeface="Arial" pitchFamily="34" charset="0"/>
              </a:rPr>
              <a:t>2.</a:t>
            </a:r>
            <a:r>
              <a:rPr lang="zh-TW" altLang="en-US" dirty="0">
                <a:latin typeface="Arial" pitchFamily="34" charset="0"/>
              </a:rPr>
              <a:t>推動十二年國民基本教育著重適性入學，引導國中較學正常化、活化教學。</a:t>
            </a:r>
          </a:p>
        </p:txBody>
      </p:sp>
      <p:sp>
        <p:nvSpPr>
          <p:cNvPr id="156677" name="投影片編號版面配置區 3"/>
          <p:cNvSpPr txBox="1">
            <a:spLocks noGrp="1"/>
          </p:cNvSpPr>
          <p:nvPr/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 anchor="b"/>
          <a:lstStyle>
            <a:lvl1pPr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C21F2F4F-D71A-4768-BA09-B18B49CEB051}" type="slidenum">
              <a:rPr lang="en-US" altLang="zh-TW" sz="1200"/>
              <a:pPr algn="r" eaLnBrk="1" hangingPunct="1"/>
              <a:t>3</a:t>
            </a:fld>
            <a:endParaRPr lang="en-US" altLang="zh-TW" sz="120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73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384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8000" dirty="0"/>
              <a:t>錄取門檻需確認</a:t>
            </a:r>
            <a:endParaRPr lang="en-US" altLang="zh-TW" sz="8000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608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613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526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284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29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549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87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17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崇實今年無辦理實用技能學程</a:t>
            </a:r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68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42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BCF4C-AE2D-4B1F-BC23-65509292D8A3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877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423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264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511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383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121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535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624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990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18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1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分析內容參照心測中心說明修改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900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730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88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51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9226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5875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6911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0181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886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956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654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39775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89" y="4688561"/>
            <a:ext cx="5392386" cy="4440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04" tIns="45302" rIns="90604" bIns="4530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9576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39775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89" y="4688561"/>
            <a:ext cx="5392386" cy="4440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04" tIns="45302" rIns="90604" bIns="4530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7299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hape 62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01700" y="741363"/>
            <a:ext cx="4933950" cy="3700462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0531" name="Shape 625"/>
          <p:cNvSpPr>
            <a:spLocks noGrp="1"/>
          </p:cNvSpPr>
          <p:nvPr>
            <p:ph type="body" idx="1"/>
          </p:nvPr>
        </p:nvSpPr>
        <p:spPr bwMode="auto">
          <a:xfrm>
            <a:off x="670906" y="4686472"/>
            <a:ext cx="5393951" cy="4440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52" tIns="45427" rIns="90852" bIns="4542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7118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50" tIns="45325" rIns="90650" bIns="45325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/>
          </a:p>
        </p:txBody>
      </p:sp>
      <p:sp>
        <p:nvSpPr>
          <p:cNvPr id="208900" name="投影片編號版面配置區 3"/>
          <p:cNvSpPr txBox="1">
            <a:spLocks noGrp="1"/>
          </p:cNvSpPr>
          <p:nvPr/>
        </p:nvSpPr>
        <p:spPr bwMode="auto">
          <a:xfrm>
            <a:off x="3814892" y="9374516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0" tIns="45325" rIns="90650" bIns="45325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241BCEA-6D87-42A6-B91F-9BCF80355A57}" type="slidenum">
              <a:rPr lang="zh-TW" altLang="en-US" sz="1200"/>
              <a:pPr algn="r" eaLnBrk="1" hangingPunct="1"/>
              <a:t>87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7535289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3572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https://udn.com/news/story/6928/4350865</a:t>
            </a:r>
          </a:p>
          <a:p>
            <a:r>
              <a:rPr lang="en-US" altLang="zh-TW" dirty="0"/>
              <a:t>https://www.gvm.com.tw/article/71064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32C17-C546-418E-B823-AD0D56BE8FFF}" type="slidenum">
              <a:rPr lang="zh-TW" altLang="en-US" smtClean="0"/>
              <a:pPr>
                <a:defRPr/>
              </a:pPr>
              <a:t>95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74878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https://statdb.mol.gov.tw/html/svy08/0835analyze.pdf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32C17-C546-418E-B823-AD0D56BE8FFF}" type="slidenum">
              <a:rPr lang="zh-TW" altLang="en-US" smtClean="0"/>
              <a:pPr>
                <a:defRPr/>
              </a:pPr>
              <a:t>96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41731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0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pitchFamily="34" charset="0"/>
              </a:rPr>
              <a:t>升學博覽會</a:t>
            </a:r>
            <a:endParaRPr lang="en-US" altLang="zh-TW" dirty="0">
              <a:latin typeface="Arial" pitchFamily="34" charset="0"/>
            </a:endParaRPr>
          </a:p>
        </p:txBody>
      </p:sp>
      <p:sp>
        <p:nvSpPr>
          <p:cNvPr id="152581" name="投影片編號版面配置區 3"/>
          <p:cNvSpPr txBox="1">
            <a:spLocks noGrp="1"/>
          </p:cNvSpPr>
          <p:nvPr/>
        </p:nvSpPr>
        <p:spPr bwMode="auto">
          <a:xfrm>
            <a:off x="3814890" y="9374516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3" tIns="45382" rIns="90763" bIns="45382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BA744EC8-3089-481D-A75B-E376C4E1A226}" type="slidenum">
              <a:rPr kumimoji="0" lang="en-US" altLang="zh-TW" sz="1200">
                <a:latin typeface="Calibri" pitchFamily="34" charset="0"/>
              </a:rPr>
              <a:pPr algn="r" eaLnBrk="1" hangingPunct="1"/>
              <a:t>97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05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9771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ok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5190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https://www.gvm.com.tw/article/71051</a:t>
            </a:r>
          </a:p>
          <a:p>
            <a:r>
              <a:rPr lang="en-US" altLang="zh-TW" dirty="0"/>
              <a:t>https://reurl.cc/4m977V</a:t>
            </a:r>
          </a:p>
          <a:p>
            <a:r>
              <a:rPr lang="en-US" altLang="zh-TW" dirty="0"/>
              <a:t>https://www.cheers.com.tw/article/article.action?id=5095174&amp;page=2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92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11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加入完全免試入學</a:t>
            </a:r>
            <a:r>
              <a:rPr lang="en-US" altLang="zh-TW" dirty="0"/>
              <a:t>,</a:t>
            </a:r>
            <a:r>
              <a:rPr lang="zh-TW" altLang="en-US" dirty="0"/>
              <a:t>並註明本區無辦理特色招生考試分發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73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85343-A583-4420-94C0-E3A3848D9B4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500430" y="2339978"/>
            <a:ext cx="4957770" cy="1470025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TW" altLang="en-US" sz="4400" b="1" kern="1200" dirty="0" smtClean="0">
                <a:solidFill>
                  <a:srgbClr val="3D5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按一下新增標題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00430" y="4000504"/>
            <a:ext cx="5043478" cy="209551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lang="zh-TW" altLang="en-US" sz="2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39F3-53D7-4852-87DB-E2B56BE0DA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675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3000364" y="1809739"/>
            <a:ext cx="5780100" cy="1362075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000" b="1" kern="1200" dirty="0" smtClean="0">
                <a:solidFill>
                  <a:srgbClr val="3D5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按一下新增標題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71802" y="3238499"/>
            <a:ext cx="5700698" cy="266701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20000"/>
              </a:lnSpc>
              <a:buFontTx/>
              <a:buBlip>
                <a:blip r:embed="rId3"/>
              </a:buBlip>
              <a:defRPr lang="zh-TW" altLang="en-US" sz="2000" kern="1200" dirty="0" smtClean="0">
                <a:solidFill>
                  <a:srgbClr val="3A3A3A"/>
                </a:solidFill>
                <a:latin typeface="+mj-lt"/>
                <a:ea typeface="+mj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66700" lvl="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39F3-53D7-4852-87DB-E2B56BE0DA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2734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34" y="1904989"/>
            <a:ext cx="3852890" cy="41560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4876" y="1904989"/>
            <a:ext cx="3852890" cy="41560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3895BF-B338-451A-A53E-EBBDDFFF74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8B969-5AA1-4637-B090-4E9CD0C0433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4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692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5852" y="274637"/>
            <a:ext cx="740094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30189" y="1714488"/>
            <a:ext cx="378304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034" y="2762246"/>
            <a:ext cx="3783040" cy="3333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929190" y="1714488"/>
            <a:ext cx="378452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86314" y="2762246"/>
            <a:ext cx="3784526" cy="3333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380E9-A3E0-4C8A-B451-6D0C58552A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865D2-FA59-4DBA-973F-A2E9CBF2DE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5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634041-7AB9-4AF5-918D-5FC3555AE76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055F6-56DF-49B0-AF81-E2291C04F1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9D04B-36A4-4D8F-B444-38F17720437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68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620202-631C-4261-91CE-8CA36220C84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3522D-00B2-4773-BC80-1249D35049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5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7122F-A743-4212-95C9-9B5279B2FA2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3E64F-F64A-4411-88F3-1D9F5A6D065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07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C5F92-24E5-4A23-99C5-62229A391F6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20351-023D-4D08-9E57-9603BECEC6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65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3DF6F2-9C3C-478D-918B-EC8EA99F69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40455-C142-4E01-B818-6F31F8CEC6E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3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0A4F14-5941-47E6-A395-BBEEFB08AA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70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931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66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714375"/>
            <a:ext cx="8153400" cy="56102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7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8EA0-7927-4149-8AAE-E8E80BF4AD4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8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75438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4648200" y="1719263"/>
            <a:ext cx="4038600" cy="44116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9377F-8F73-4BC2-8118-B2D7F2BA9BFB}" type="datetime1">
              <a:rPr lang="zh-TW" altLang="en-US" smtClean="0"/>
              <a:t>2024/3/13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8310-4614-4CC3-A6D0-2D2AC97414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126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79368"/>
            <a:ext cx="8229600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53805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12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576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306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C71B3-B753-49C0-A23C-53B0983C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E97CE6C-A7F2-461F-814A-1B9B802F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9A89A96-5F73-465E-A997-2C1AAE54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05DB99-C3F9-423F-A405-7486B732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2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4414" y="274637"/>
            <a:ext cx="5500726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5500726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935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5500726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6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4857784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75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1802" y="274637"/>
            <a:ext cx="5614998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1802" y="1600201"/>
            <a:ext cx="5614998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576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14414" y="274637"/>
            <a:ext cx="74723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14414" y="1600201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7"/>
              </a:buBlip>
            </a:pPr>
            <a:r>
              <a:rPr lang="zh-TW" altLang="en-US" dirty="0"/>
              <a:t>按一下以編輯母片文字樣式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7"/>
              </a:buBlip>
            </a:pPr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4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811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12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693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zh-TW" altLang="en-US" sz="4400" b="1" kern="1200" dirty="0" smtClean="0">
          <a:solidFill>
            <a:srgbClr val="3A3A3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27"/>
        </a:buBlip>
        <a:defRPr lang="zh-TW" altLang="en-US" sz="2800" kern="1200" dirty="0" smtClean="0">
          <a:solidFill>
            <a:schemeClr val="tx1"/>
          </a:solidFill>
          <a:latin typeface="+mj-lt"/>
          <a:ea typeface="+mj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27"/>
        </a:buBlip>
        <a:defRPr lang="zh-TW" altLang="en-US" sz="2400" kern="1200" dirty="0" smtClean="0">
          <a:solidFill>
            <a:schemeClr val="tx1"/>
          </a:solidFill>
          <a:latin typeface="+mj-lt"/>
          <a:ea typeface="+mj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" Target="slide23.xml"/><Relationship Id="rId7" Type="http://schemas.openxmlformats.org/officeDocument/2006/relationships/slide" Target="slide39.xml"/><Relationship Id="rId12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8.xml"/><Relationship Id="rId11" Type="http://schemas.openxmlformats.org/officeDocument/2006/relationships/slide" Target="slide52.xml"/><Relationship Id="rId5" Type="http://schemas.openxmlformats.org/officeDocument/2006/relationships/slide" Target="slide17.xml"/><Relationship Id="rId10" Type="http://schemas.openxmlformats.org/officeDocument/2006/relationships/slide" Target="slide51.xml"/><Relationship Id="rId4" Type="http://schemas.openxmlformats.org/officeDocument/2006/relationships/slide" Target="slide18.xml"/><Relationship Id="rId9" Type="http://schemas.openxmlformats.org/officeDocument/2006/relationships/slide" Target="slide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9.png"/><Relationship Id="rId3" Type="http://schemas.openxmlformats.org/officeDocument/2006/relationships/image" Target="../media/image51.jpeg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4.png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png"/><Relationship Id="rId14" Type="http://schemas.openxmlformats.org/officeDocument/2006/relationships/oleObject" Target="../embeddings/oleObject8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0.png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55.jpeg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2.png"/><Relationship Id="rId5" Type="http://schemas.openxmlformats.org/officeDocument/2006/relationships/image" Target="../media/image56.jpe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54.png"/><Relationship Id="rId4" Type="http://schemas.openxmlformats.org/officeDocument/2006/relationships/image" Target="../media/image51.jpeg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13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0.png"/><Relationship Id="rId3" Type="http://schemas.openxmlformats.org/officeDocument/2006/relationships/image" Target="../media/image57.jpeg"/><Relationship Id="rId7" Type="http://schemas.openxmlformats.org/officeDocument/2006/relationships/image" Target="../media/image51.jpeg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jpeg"/><Relationship Id="rId11" Type="http://schemas.openxmlformats.org/officeDocument/2006/relationships/image" Target="../media/image46.png"/><Relationship Id="rId5" Type="http://schemas.openxmlformats.org/officeDocument/2006/relationships/image" Target="../media/image59.jpe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58.jpeg"/><Relationship Id="rId9" Type="http://schemas.openxmlformats.org/officeDocument/2006/relationships/image" Target="../media/image47.png"/><Relationship Id="rId14" Type="http://schemas.openxmlformats.org/officeDocument/2006/relationships/oleObject" Target="../embeddings/oleObject19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62.jpeg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jpeg"/><Relationship Id="rId11" Type="http://schemas.openxmlformats.org/officeDocument/2006/relationships/image" Target="../media/image46.png"/><Relationship Id="rId5" Type="http://schemas.openxmlformats.org/officeDocument/2006/relationships/image" Target="../media/image51.jpe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47.png"/><Relationship Id="rId9" Type="http://schemas.openxmlformats.org/officeDocument/2006/relationships/image" Target="../media/image64.jpeg"/><Relationship Id="rId14" Type="http://schemas.openxmlformats.org/officeDocument/2006/relationships/oleObject" Target="../embeddings/oleObject2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18" Type="http://schemas.openxmlformats.org/officeDocument/2006/relationships/image" Target="../media/image6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55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7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ctrTitle" idx="4294967295"/>
          </p:nvPr>
        </p:nvSpPr>
        <p:spPr>
          <a:xfrm>
            <a:off x="3093903" y="1628800"/>
            <a:ext cx="6048672" cy="1940595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>          </a:t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微軟正黑體" pitchFamily="34" charset="-120"/>
                <a:ea typeface="微軟正黑體" pitchFamily="34" charset="-120"/>
              </a:rPr>
              <a:t>十二年國民基本教育</a:t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>彰化縣適性入學宣導</a:t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1440225-D6DA-4B83-BB7B-BB8BDAE421F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3093903" y="4268416"/>
            <a:ext cx="5733408" cy="2087934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彰化縣適性入學宣導講師團</a:t>
            </a: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宣導講師：徐 慈 穗</a:t>
            </a:r>
            <a:endParaRPr lang="en-US" altLang="zh-TW" sz="3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宣導日期：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en-US" altLang="zh-TW" sz="3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  <a:defRPr/>
            </a:pPr>
            <a:endParaRPr lang="en-US" altLang="zh-TW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" y="4417219"/>
            <a:ext cx="294304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4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0" y="476672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升學縣立高中獎學金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(113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學年度起實施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08A57A-78D7-4F55-AD94-3BCE6422F934}"/>
              </a:ext>
            </a:extLst>
          </p:cNvPr>
          <p:cNvGrpSpPr/>
          <p:nvPr/>
        </p:nvGrpSpPr>
        <p:grpSpPr>
          <a:xfrm>
            <a:off x="312450" y="1390209"/>
            <a:ext cx="8519100" cy="2585180"/>
            <a:chOff x="412265" y="975349"/>
            <a:chExt cx="8519100" cy="124036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CD9835D-1561-4741-8A3B-1A0395691649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核發標準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90425F-4FE6-4474-99B5-45AAD23D7D65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marL="514350" lvl="1" indent="-51435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以入學當年度的國中教育會考成績為準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新生入學後，即可申請第一學年獎學金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第二學年起，前一學年成績總平均須達同年級同科前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10%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，且無小過以上紀錄，始能繼續申領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休學及轉學至非縣立高中者，喪失申請資格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轉學至非縣立高中者，須繳回已領取之獎學金</a:t>
              </a: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AA4E086-C2CF-4842-B1A1-D9B715592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04432"/>
              </p:ext>
            </p:extLst>
          </p:nvPr>
        </p:nvGraphicFramePr>
        <p:xfrm>
          <a:off x="947117" y="4161292"/>
          <a:ext cx="7151004" cy="23752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91834">
                  <a:extLst>
                    <a:ext uri="{9D8B030D-6E8A-4147-A177-3AD203B41FA5}">
                      <a16:colId xmlns:a16="http://schemas.microsoft.com/office/drawing/2014/main" val="642377548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796232056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4225684111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34956087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2866526169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649113317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5A++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5A+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4A1B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3A2B</a:t>
                      </a:r>
                      <a:endParaRPr lang="zh-TW" alt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52759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入學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en-US" altLang="zh-TW" sz="2000" b="1" dirty="0"/>
                        <a:t>(</a:t>
                      </a:r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1</a:t>
                      </a:r>
                      <a:r>
                        <a:rPr lang="zh-TW" altLang="en-US" sz="2000" b="1" dirty="0"/>
                        <a:t>學年</a:t>
                      </a:r>
                      <a:r>
                        <a:rPr lang="en-US" altLang="zh-TW" sz="2000" b="1" dirty="0"/>
                        <a:t>)</a:t>
                      </a:r>
                      <a:endParaRPr lang="zh-TW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10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992994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2</a:t>
                      </a:r>
                      <a:r>
                        <a:rPr lang="zh-TW" altLang="en-US" sz="2000" b="1" dirty="0"/>
                        <a:t>學年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944439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3</a:t>
                      </a:r>
                      <a:r>
                        <a:rPr lang="zh-TW" altLang="en-US" sz="2000" b="1" dirty="0"/>
                        <a:t>學年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0.5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47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623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>
            <a:extLst>
              <a:ext uri="{FF2B5EF4-FFF2-40B4-BE49-F238E27FC236}">
                <a16:creationId xmlns:a16="http://schemas.microsoft.com/office/drawing/2014/main" id="{E643FA0C-BF78-4CCE-9379-950F9221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02" y="2747962"/>
            <a:ext cx="4803550" cy="1362075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/>
              <a:t>感謝聆聽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F8CAD7-354D-407E-98F6-B99D1406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074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772400" cy="865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附、有獎徵答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3277" y="1359148"/>
            <a:ext cx="9217595" cy="576064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一、教育會考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數學科非選題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佔該科總分多少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57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600270" y="6469827"/>
            <a:ext cx="49899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3911C-E025-4D19-8F76-27C5247DE5D0}" type="slidenum">
              <a:rPr kumimoji="1" lang="zh-TW" altLang="en-US" sz="1400" b="1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kumimoji="1" lang="zh-TW" alt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文字版面配置區 2"/>
          <p:cNvSpPr txBox="1">
            <a:spLocks/>
          </p:cNvSpPr>
          <p:nvPr/>
        </p:nvSpPr>
        <p:spPr bwMode="auto">
          <a:xfrm>
            <a:off x="303280" y="1908398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二、彰化區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高中職優先免試入學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積分總分為幾分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2"/>
          <p:cNvSpPr txBox="1">
            <a:spLocks/>
          </p:cNvSpPr>
          <p:nvPr/>
        </p:nvSpPr>
        <p:spPr bwMode="auto">
          <a:xfrm>
            <a:off x="303675" y="2427976"/>
            <a:ext cx="86608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三、會考自然科成績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可得比序項目多少積分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版面配置區 2"/>
          <p:cNvSpPr txBox="1">
            <a:spLocks/>
          </p:cNvSpPr>
          <p:nvPr/>
        </p:nvSpPr>
        <p:spPr bwMode="auto">
          <a:xfrm>
            <a:off x="303675" y="2965401"/>
            <a:ext cx="86608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四、免試入學比序項目的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會先比哪一個項目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版面配置區 2"/>
          <p:cNvSpPr txBox="1">
            <a:spLocks/>
          </p:cNvSpPr>
          <p:nvPr/>
        </p:nvSpPr>
        <p:spPr bwMode="auto">
          <a:xfrm>
            <a:off x="328256" y="3501750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五、五專免試入學積分總分為幾分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版面配置區 2"/>
          <p:cNvSpPr txBox="1">
            <a:spLocks/>
          </p:cNvSpPr>
          <p:nvPr/>
        </p:nvSpPr>
        <p:spPr bwMode="auto">
          <a:xfrm>
            <a:off x="330853" y="3996308"/>
            <a:ext cx="83456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六、請舉出彰化區任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所有開設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綜合高中科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的學校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版面配置區 2"/>
          <p:cNvSpPr txBox="1">
            <a:spLocks/>
          </p:cNvSpPr>
          <p:nvPr/>
        </p:nvSpPr>
        <p:spPr bwMode="auto">
          <a:xfrm>
            <a:off x="303278" y="4523610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七、請說出高職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職群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任三個職群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2"/>
          <p:cNvSpPr txBox="1">
            <a:spLocks/>
          </p:cNvSpPr>
          <p:nvPr/>
        </p:nvSpPr>
        <p:spPr bwMode="auto">
          <a:xfrm>
            <a:off x="330203" y="5001131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資料處理科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是屬於高職哪一職群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版面配置區 2"/>
          <p:cNvSpPr txBox="1">
            <a:spLocks/>
          </p:cNvSpPr>
          <p:nvPr/>
        </p:nvSpPr>
        <p:spPr bwMode="auto">
          <a:xfrm>
            <a:off x="355034" y="5485681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生涯金三角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是指哪三部分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版面配置區 2"/>
          <p:cNvSpPr txBox="1">
            <a:spLocks/>
          </p:cNvSpPr>
          <p:nvPr/>
        </p:nvSpPr>
        <p:spPr bwMode="auto">
          <a:xfrm>
            <a:off x="362841" y="5939625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十、彰化縣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十二年國教專線電話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48" y="4546085"/>
            <a:ext cx="956110" cy="20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772400" cy="865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附、宣導結果評估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91680" y="1628800"/>
            <a:ext cx="7344816" cy="4572769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請就以下說明，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舉手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表示認同度：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同意；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尚可；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不同意。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我對本區</a:t>
            </a: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免試入學方式及流程已瞭解。</a:t>
            </a:r>
            <a:endParaRPr lang="en-US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對本區免試入學超額比序項目已瞭解。</a:t>
            </a:r>
            <a:endParaRPr lang="en-US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對本區特色招生考試分發或甄選入學方式及流程已瞭解。</a:t>
            </a:r>
            <a:endParaRPr lang="zh-TW" altLang="zh-TW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我瞭解</a:t>
            </a: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國中教育會考英聽及數學非選擇題有計分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我知道本區及本校入學方式諮詢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專線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r>
              <a:rPr lang="en-US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r>
              <a:rPr lang="en-US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經由這次宣導，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我對十二年國教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入學管道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有更進一步的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57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701608" y="6492875"/>
            <a:ext cx="44239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3911C-E025-4D19-8F76-27C5247DE5D0}" type="slidenum">
              <a:rPr kumimoji="1" lang="zh-TW" altLang="en-US" sz="1400" b="1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kumimoji="1" lang="zh-TW" alt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259632" y="325202"/>
            <a:ext cx="3217553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63511"/>
            <a:ext cx="9144000" cy="9581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高中及五專適性入學管道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A65D562-4462-48FA-BBB1-75BD7C46F63B}"/>
              </a:ext>
            </a:extLst>
          </p:cNvPr>
          <p:cNvGrpSpPr/>
          <p:nvPr/>
        </p:nvGrpSpPr>
        <p:grpSpPr>
          <a:xfrm>
            <a:off x="215453" y="1427742"/>
            <a:ext cx="8713093" cy="5040560"/>
            <a:chOff x="251520" y="1772816"/>
            <a:chExt cx="8713093" cy="4536505"/>
          </a:xfrm>
        </p:grpSpPr>
        <p:sp>
          <p:nvSpPr>
            <p:cNvPr id="3" name="矩形 2"/>
            <p:cNvSpPr/>
            <p:nvPr/>
          </p:nvSpPr>
          <p:spPr>
            <a:xfrm>
              <a:off x="251520" y="1772816"/>
              <a:ext cx="8713093" cy="453650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/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C9031593-9CA2-43C2-A612-16BCB9801009}"/>
                </a:ext>
              </a:extLst>
            </p:cNvPr>
            <p:cNvGrpSpPr/>
            <p:nvPr/>
          </p:nvGrpSpPr>
          <p:grpSpPr>
            <a:xfrm>
              <a:off x="421040" y="1901056"/>
              <a:ext cx="8374052" cy="4280024"/>
              <a:chOff x="426930" y="1901056"/>
              <a:chExt cx="8374052" cy="4280024"/>
            </a:xfrm>
          </p:grpSpPr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8B21828E-1B8E-4368-9AAD-35E583F558DA}"/>
                  </a:ext>
                </a:extLst>
              </p:cNvPr>
              <p:cNvSpPr/>
              <p:nvPr/>
            </p:nvSpPr>
            <p:spPr>
              <a:xfrm>
                <a:off x="426930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</a:t>
                </a:r>
              </a:p>
            </p:txBody>
          </p:sp>
          <p:sp>
            <p:nvSpPr>
              <p:cNvPr id="6" name="手繪多邊形: 圖案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11EE713-27DA-4F2D-AE52-417F70659060}"/>
                  </a:ext>
                </a:extLst>
              </p:cNvPr>
              <p:cNvSpPr/>
              <p:nvPr/>
            </p:nvSpPr>
            <p:spPr>
              <a:xfrm>
                <a:off x="599457" y="4968833"/>
                <a:ext cx="2296066" cy="471134"/>
              </a:xfrm>
              <a:custGeom>
                <a:avLst/>
                <a:gdLst>
                  <a:gd name="connsiteX0" fmla="*/ 0 w 2304692"/>
                  <a:gd name="connsiteY0" fmla="*/ 47113 h 471134"/>
                  <a:gd name="connsiteX1" fmla="*/ 47113 w 2304692"/>
                  <a:gd name="connsiteY1" fmla="*/ 0 h 471134"/>
                  <a:gd name="connsiteX2" fmla="*/ 2257579 w 2304692"/>
                  <a:gd name="connsiteY2" fmla="*/ 0 h 471134"/>
                  <a:gd name="connsiteX3" fmla="*/ 2304692 w 2304692"/>
                  <a:gd name="connsiteY3" fmla="*/ 47113 h 471134"/>
                  <a:gd name="connsiteX4" fmla="*/ 2304692 w 2304692"/>
                  <a:gd name="connsiteY4" fmla="*/ 424021 h 471134"/>
                  <a:gd name="connsiteX5" fmla="*/ 2257579 w 2304692"/>
                  <a:gd name="connsiteY5" fmla="*/ 471134 h 471134"/>
                  <a:gd name="connsiteX6" fmla="*/ 47113 w 2304692"/>
                  <a:gd name="connsiteY6" fmla="*/ 471134 h 471134"/>
                  <a:gd name="connsiteX7" fmla="*/ 0 w 2304692"/>
                  <a:gd name="connsiteY7" fmla="*/ 424021 h 471134"/>
                  <a:gd name="connsiteX8" fmla="*/ 0 w 2304692"/>
                  <a:gd name="connsiteY8" fmla="*/ 47113 h 47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71134">
                    <a:moveTo>
                      <a:pt x="0" y="47113"/>
                    </a:moveTo>
                    <a:cubicBezTo>
                      <a:pt x="0" y="21093"/>
                      <a:pt x="21093" y="0"/>
                      <a:pt x="47113" y="0"/>
                    </a:cubicBezTo>
                    <a:lnTo>
                      <a:pt x="2257579" y="0"/>
                    </a:lnTo>
                    <a:cubicBezTo>
                      <a:pt x="2283599" y="0"/>
                      <a:pt x="2304692" y="21093"/>
                      <a:pt x="2304692" y="47113"/>
                    </a:cubicBezTo>
                    <a:lnTo>
                      <a:pt x="2304692" y="424021"/>
                    </a:lnTo>
                    <a:cubicBezTo>
                      <a:pt x="2304692" y="450041"/>
                      <a:pt x="2283599" y="471134"/>
                      <a:pt x="2257579" y="471134"/>
                    </a:cubicBezTo>
                    <a:lnTo>
                      <a:pt x="47113" y="471134"/>
                    </a:lnTo>
                    <a:cubicBezTo>
                      <a:pt x="21093" y="471134"/>
                      <a:pt x="0" y="450041"/>
                      <a:pt x="0" y="424021"/>
                    </a:cubicBezTo>
                    <a:lnTo>
                      <a:pt x="0" y="47113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759" tIns="59519" rIns="74759" bIns="59519" numCol="1" spcCol="1270" anchor="ctr" anchorCtr="0">
                <a:noAutofit/>
              </a:bodyPr>
              <a:lstStyle/>
              <a:p>
                <a:pPr algn="ctr" defTabSz="10668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分區免試</a:t>
                </a:r>
              </a:p>
            </p:txBody>
          </p:sp>
          <p:sp>
            <p:nvSpPr>
              <p:cNvPr id="8" name="手繪多邊形: 圖案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9B3FE93-1CC5-44A8-AF46-D7F920F39B42}"/>
                  </a:ext>
                </a:extLst>
              </p:cNvPr>
              <p:cNvSpPr/>
              <p:nvPr/>
            </p:nvSpPr>
            <p:spPr>
              <a:xfrm>
                <a:off x="599457" y="3862050"/>
                <a:ext cx="2304692" cy="497674"/>
              </a:xfrm>
              <a:custGeom>
                <a:avLst/>
                <a:gdLst>
                  <a:gd name="connsiteX0" fmla="*/ 0 w 2304692"/>
                  <a:gd name="connsiteY0" fmla="*/ 49767 h 497674"/>
                  <a:gd name="connsiteX1" fmla="*/ 49767 w 2304692"/>
                  <a:gd name="connsiteY1" fmla="*/ 0 h 497674"/>
                  <a:gd name="connsiteX2" fmla="*/ 2254925 w 2304692"/>
                  <a:gd name="connsiteY2" fmla="*/ 0 h 497674"/>
                  <a:gd name="connsiteX3" fmla="*/ 2304692 w 2304692"/>
                  <a:gd name="connsiteY3" fmla="*/ 49767 h 497674"/>
                  <a:gd name="connsiteX4" fmla="*/ 2304692 w 2304692"/>
                  <a:gd name="connsiteY4" fmla="*/ 447907 h 497674"/>
                  <a:gd name="connsiteX5" fmla="*/ 2254925 w 2304692"/>
                  <a:gd name="connsiteY5" fmla="*/ 497674 h 497674"/>
                  <a:gd name="connsiteX6" fmla="*/ 49767 w 2304692"/>
                  <a:gd name="connsiteY6" fmla="*/ 497674 h 497674"/>
                  <a:gd name="connsiteX7" fmla="*/ 0 w 2304692"/>
                  <a:gd name="connsiteY7" fmla="*/ 447907 h 497674"/>
                  <a:gd name="connsiteX8" fmla="*/ 0 w 2304692"/>
                  <a:gd name="connsiteY8" fmla="*/ 49767 h 49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97674">
                    <a:moveTo>
                      <a:pt x="0" y="49767"/>
                    </a:moveTo>
                    <a:cubicBezTo>
                      <a:pt x="0" y="22281"/>
                      <a:pt x="22281" y="0"/>
                      <a:pt x="49767" y="0"/>
                    </a:cubicBezTo>
                    <a:lnTo>
                      <a:pt x="2254925" y="0"/>
                    </a:lnTo>
                    <a:cubicBezTo>
                      <a:pt x="2282411" y="0"/>
                      <a:pt x="2304692" y="22281"/>
                      <a:pt x="2304692" y="49767"/>
                    </a:cubicBezTo>
                    <a:lnTo>
                      <a:pt x="2304692" y="447907"/>
                    </a:lnTo>
                    <a:cubicBezTo>
                      <a:pt x="2304692" y="475393"/>
                      <a:pt x="2282411" y="497674"/>
                      <a:pt x="2254925" y="497674"/>
                    </a:cubicBezTo>
                    <a:lnTo>
                      <a:pt x="49767" y="497674"/>
                    </a:lnTo>
                    <a:cubicBezTo>
                      <a:pt x="22281" y="497674"/>
                      <a:pt x="0" y="475393"/>
                      <a:pt x="0" y="447907"/>
                    </a:cubicBezTo>
                    <a:lnTo>
                      <a:pt x="0" y="49767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5536" tIns="60296" rIns="75536" bIns="60296" numCol="1" spcCol="1270" anchor="ctr" anchorCtr="0">
                <a:noAutofit/>
              </a:bodyPr>
              <a:lstStyle/>
              <a:p>
                <a:pPr marL="0" lvl="0" indent="0" algn="ctr" defTabSz="1066800">
                  <a:spcBef>
                    <a:spcPct val="0"/>
                  </a:spcBef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直升入學</a:t>
                </a:r>
              </a:p>
            </p:txBody>
          </p:sp>
          <p:sp>
            <p:nvSpPr>
              <p:cNvPr id="9" name="手繪多邊形: 圖案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3F559C-ED79-4309-935F-FDF691FD90A1}"/>
                  </a:ext>
                </a:extLst>
              </p:cNvPr>
              <p:cNvSpPr/>
              <p:nvPr/>
            </p:nvSpPr>
            <p:spPr>
              <a:xfrm>
                <a:off x="599457" y="3316753"/>
                <a:ext cx="2304692" cy="489579"/>
              </a:xfrm>
              <a:custGeom>
                <a:avLst/>
                <a:gdLst>
                  <a:gd name="connsiteX0" fmla="*/ 0 w 2304692"/>
                  <a:gd name="connsiteY0" fmla="*/ 48958 h 489579"/>
                  <a:gd name="connsiteX1" fmla="*/ 48958 w 2304692"/>
                  <a:gd name="connsiteY1" fmla="*/ 0 h 489579"/>
                  <a:gd name="connsiteX2" fmla="*/ 2255734 w 2304692"/>
                  <a:gd name="connsiteY2" fmla="*/ 0 h 489579"/>
                  <a:gd name="connsiteX3" fmla="*/ 2304692 w 2304692"/>
                  <a:gd name="connsiteY3" fmla="*/ 48958 h 489579"/>
                  <a:gd name="connsiteX4" fmla="*/ 2304692 w 2304692"/>
                  <a:gd name="connsiteY4" fmla="*/ 440621 h 489579"/>
                  <a:gd name="connsiteX5" fmla="*/ 2255734 w 2304692"/>
                  <a:gd name="connsiteY5" fmla="*/ 489579 h 489579"/>
                  <a:gd name="connsiteX6" fmla="*/ 48958 w 2304692"/>
                  <a:gd name="connsiteY6" fmla="*/ 489579 h 489579"/>
                  <a:gd name="connsiteX7" fmla="*/ 0 w 2304692"/>
                  <a:gd name="connsiteY7" fmla="*/ 440621 h 489579"/>
                  <a:gd name="connsiteX8" fmla="*/ 0 w 2304692"/>
                  <a:gd name="connsiteY8" fmla="*/ 48958 h 48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89579">
                    <a:moveTo>
                      <a:pt x="0" y="48958"/>
                    </a:moveTo>
                    <a:cubicBezTo>
                      <a:pt x="0" y="21919"/>
                      <a:pt x="21919" y="0"/>
                      <a:pt x="48958" y="0"/>
                    </a:cubicBezTo>
                    <a:lnTo>
                      <a:pt x="2255734" y="0"/>
                    </a:lnTo>
                    <a:cubicBezTo>
                      <a:pt x="2282773" y="0"/>
                      <a:pt x="2304692" y="21919"/>
                      <a:pt x="2304692" y="48958"/>
                    </a:cubicBezTo>
                    <a:lnTo>
                      <a:pt x="2304692" y="440621"/>
                    </a:lnTo>
                    <a:cubicBezTo>
                      <a:pt x="2304692" y="467660"/>
                      <a:pt x="2282773" y="489579"/>
                      <a:pt x="2255734" y="489579"/>
                    </a:cubicBezTo>
                    <a:lnTo>
                      <a:pt x="48958" y="489579"/>
                    </a:lnTo>
                    <a:cubicBezTo>
                      <a:pt x="21919" y="489579"/>
                      <a:pt x="0" y="467660"/>
                      <a:pt x="0" y="440621"/>
                    </a:cubicBezTo>
                    <a:lnTo>
                      <a:pt x="0" y="48958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5299" tIns="60059" rIns="75299" bIns="60059" numCol="1" spcCol="1270" anchor="ctr" anchorCtr="0">
                <a:noAutofit/>
              </a:bodyPr>
              <a:lstStyle/>
              <a:p>
                <a:pPr marL="0" lvl="0" indent="0" algn="ctr" defTabSz="1066800">
                  <a:spcBef>
                    <a:spcPct val="0"/>
                  </a:spcBef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技優甄審</a:t>
                </a: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0A3730F8-D283-4171-AAB4-0498B1AF27AB}"/>
                  </a:ext>
                </a:extLst>
              </p:cNvPr>
              <p:cNvSpPr/>
              <p:nvPr/>
            </p:nvSpPr>
            <p:spPr>
              <a:xfrm>
                <a:off x="3252579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特色招生</a:t>
                </a:r>
              </a:p>
            </p:txBody>
          </p:sp>
          <p:sp>
            <p:nvSpPr>
              <p:cNvPr id="14" name="手繪多邊形: 圖案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D01D2D6-B8F3-44CB-A1C5-5D68765CE927}"/>
                  </a:ext>
                </a:extLst>
              </p:cNvPr>
              <p:cNvSpPr/>
              <p:nvPr/>
            </p:nvSpPr>
            <p:spPr>
              <a:xfrm>
                <a:off x="3370867" y="3126640"/>
                <a:ext cx="2438816" cy="771533"/>
              </a:xfrm>
              <a:custGeom>
                <a:avLst/>
                <a:gdLst>
                  <a:gd name="connsiteX0" fmla="*/ 0 w 2438816"/>
                  <a:gd name="connsiteY0" fmla="*/ 54355 h 543549"/>
                  <a:gd name="connsiteX1" fmla="*/ 54355 w 2438816"/>
                  <a:gd name="connsiteY1" fmla="*/ 0 h 543549"/>
                  <a:gd name="connsiteX2" fmla="*/ 2384461 w 2438816"/>
                  <a:gd name="connsiteY2" fmla="*/ 0 h 543549"/>
                  <a:gd name="connsiteX3" fmla="*/ 2438816 w 2438816"/>
                  <a:gd name="connsiteY3" fmla="*/ 54355 h 543549"/>
                  <a:gd name="connsiteX4" fmla="*/ 2438816 w 2438816"/>
                  <a:gd name="connsiteY4" fmla="*/ 489194 h 543549"/>
                  <a:gd name="connsiteX5" fmla="*/ 2384461 w 2438816"/>
                  <a:gd name="connsiteY5" fmla="*/ 543549 h 543549"/>
                  <a:gd name="connsiteX6" fmla="*/ 54355 w 2438816"/>
                  <a:gd name="connsiteY6" fmla="*/ 543549 h 543549"/>
                  <a:gd name="connsiteX7" fmla="*/ 0 w 2438816"/>
                  <a:gd name="connsiteY7" fmla="*/ 489194 h 543549"/>
                  <a:gd name="connsiteX8" fmla="*/ 0 w 2438816"/>
                  <a:gd name="connsiteY8" fmla="*/ 54355 h 54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8816" h="543549">
                    <a:moveTo>
                      <a:pt x="0" y="54355"/>
                    </a:moveTo>
                    <a:cubicBezTo>
                      <a:pt x="0" y="24336"/>
                      <a:pt x="24336" y="0"/>
                      <a:pt x="54355" y="0"/>
                    </a:cubicBezTo>
                    <a:lnTo>
                      <a:pt x="2384461" y="0"/>
                    </a:lnTo>
                    <a:cubicBezTo>
                      <a:pt x="2414480" y="0"/>
                      <a:pt x="2438816" y="24336"/>
                      <a:pt x="2438816" y="54355"/>
                    </a:cubicBezTo>
                    <a:lnTo>
                      <a:pt x="2438816" y="489194"/>
                    </a:lnTo>
                    <a:cubicBezTo>
                      <a:pt x="2438816" y="519213"/>
                      <a:pt x="2414480" y="543549"/>
                      <a:pt x="2384461" y="543549"/>
                    </a:cubicBezTo>
                    <a:lnTo>
                      <a:pt x="54355" y="543549"/>
                    </a:lnTo>
                    <a:cubicBezTo>
                      <a:pt x="24336" y="543549"/>
                      <a:pt x="0" y="519213"/>
                      <a:pt x="0" y="489194"/>
                    </a:cubicBezTo>
                    <a:lnTo>
                      <a:pt x="0" y="54355"/>
                    </a:lnTo>
                    <a:close/>
                  </a:path>
                </a:pathLst>
              </a:custGeom>
              <a:solidFill>
                <a:srgbClr val="F8F8F8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880" tIns="61640" rIns="76880" bIns="6164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考試分發</a:t>
                </a:r>
                <a:r>
                  <a:rPr lang="zh-TW" altLang="en-US" sz="2400" b="1" kern="12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  <a:endParaRPr lang="en-US" altLang="zh-TW" sz="2400" b="1" kern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lvl="0" indent="0" algn="ctr" defTabSz="1066800">
                  <a:lnSpc>
                    <a:spcPct val="2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TW" b="1" kern="12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彰化</a:t>
                </a:r>
                <a:r>
                  <a:rPr lang="zh-TW" altLang="en-US" b="1" kern="12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區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無辦理</a:t>
                </a:r>
                <a:r>
                  <a:rPr lang="en-US" altLang="zh-TW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</a:p>
            </p:txBody>
          </p:sp>
          <p:sp>
            <p:nvSpPr>
              <p:cNvPr id="15" name="手繪多邊形: 圖案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DC99330-DA9A-4421-9BCD-38DF8D05FD48}"/>
                  </a:ext>
                </a:extLst>
              </p:cNvPr>
              <p:cNvSpPr/>
              <p:nvPr/>
            </p:nvSpPr>
            <p:spPr>
              <a:xfrm>
                <a:off x="3393815" y="4041069"/>
                <a:ext cx="2391455" cy="1620180"/>
              </a:xfrm>
              <a:custGeom>
                <a:avLst/>
                <a:gdLst>
                  <a:gd name="connsiteX0" fmla="*/ 0 w 2391455"/>
                  <a:gd name="connsiteY0" fmla="*/ 205664 h 2056636"/>
                  <a:gd name="connsiteX1" fmla="*/ 205664 w 2391455"/>
                  <a:gd name="connsiteY1" fmla="*/ 0 h 2056636"/>
                  <a:gd name="connsiteX2" fmla="*/ 2185791 w 2391455"/>
                  <a:gd name="connsiteY2" fmla="*/ 0 h 2056636"/>
                  <a:gd name="connsiteX3" fmla="*/ 2391455 w 2391455"/>
                  <a:gd name="connsiteY3" fmla="*/ 205664 h 2056636"/>
                  <a:gd name="connsiteX4" fmla="*/ 2391455 w 2391455"/>
                  <a:gd name="connsiteY4" fmla="*/ 1850972 h 2056636"/>
                  <a:gd name="connsiteX5" fmla="*/ 2185791 w 2391455"/>
                  <a:gd name="connsiteY5" fmla="*/ 2056636 h 2056636"/>
                  <a:gd name="connsiteX6" fmla="*/ 205664 w 2391455"/>
                  <a:gd name="connsiteY6" fmla="*/ 2056636 h 2056636"/>
                  <a:gd name="connsiteX7" fmla="*/ 0 w 2391455"/>
                  <a:gd name="connsiteY7" fmla="*/ 1850972 h 2056636"/>
                  <a:gd name="connsiteX8" fmla="*/ 0 w 2391455"/>
                  <a:gd name="connsiteY8" fmla="*/ 205664 h 205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1455" h="2056636">
                    <a:moveTo>
                      <a:pt x="0" y="205664"/>
                    </a:moveTo>
                    <a:cubicBezTo>
                      <a:pt x="0" y="92079"/>
                      <a:pt x="92079" y="0"/>
                      <a:pt x="205664" y="0"/>
                    </a:cubicBezTo>
                    <a:lnTo>
                      <a:pt x="2185791" y="0"/>
                    </a:lnTo>
                    <a:cubicBezTo>
                      <a:pt x="2299376" y="0"/>
                      <a:pt x="2391455" y="92079"/>
                      <a:pt x="2391455" y="205664"/>
                    </a:cubicBezTo>
                    <a:lnTo>
                      <a:pt x="2391455" y="1850972"/>
                    </a:lnTo>
                    <a:cubicBezTo>
                      <a:pt x="2391455" y="1964557"/>
                      <a:pt x="2299376" y="2056636"/>
                      <a:pt x="2185791" y="2056636"/>
                    </a:cubicBezTo>
                    <a:lnTo>
                      <a:pt x="205664" y="2056636"/>
                    </a:lnTo>
                    <a:cubicBezTo>
                      <a:pt x="92079" y="2056636"/>
                      <a:pt x="0" y="1964557"/>
                      <a:pt x="0" y="1850972"/>
                    </a:cubicBezTo>
                    <a:lnTo>
                      <a:pt x="0" y="20566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197" tIns="105957" rIns="121197" bIns="105957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甄選入學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專業群科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藝才班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體育班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科學班</a:t>
                </a:r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E7980D54-F094-4015-AB82-0FC331B9BE57}"/>
                  </a:ext>
                </a:extLst>
              </p:cNvPr>
              <p:cNvSpPr/>
              <p:nvPr/>
            </p:nvSpPr>
            <p:spPr>
              <a:xfrm>
                <a:off x="6127053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ts val="12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其他管道</a:t>
                </a:r>
              </a:p>
            </p:txBody>
          </p:sp>
          <p:sp>
            <p:nvSpPr>
              <p:cNvPr id="17" name="手繪多邊形: 圖案 1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E9D4370-D0F3-4116-A56F-A3349A0AAA29}"/>
                  </a:ext>
                </a:extLst>
              </p:cNvPr>
              <p:cNvSpPr/>
              <p:nvPr/>
            </p:nvSpPr>
            <p:spPr>
              <a:xfrm>
                <a:off x="6390950" y="2828129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實用技</a:t>
                </a: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能學程</a:t>
                </a:r>
                <a:endParaRPr lang="zh-TW" altLang="en-US" sz="20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手繪多邊形: 圖案 1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C422A40-FA25-48F0-8735-2C6AEABBA218}"/>
                  </a:ext>
                </a:extLst>
              </p:cNvPr>
              <p:cNvSpPr/>
              <p:nvPr/>
            </p:nvSpPr>
            <p:spPr>
              <a:xfrm>
                <a:off x="6390950" y="3494058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建教合作班</a:t>
                </a:r>
              </a:p>
            </p:txBody>
          </p:sp>
          <p:sp>
            <p:nvSpPr>
              <p:cNvPr id="19" name="手繪多邊形: 圖案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9B9C658-9193-4DF3-AB4A-F46654F84550}"/>
                  </a:ext>
                </a:extLst>
              </p:cNvPr>
              <p:cNvSpPr/>
              <p:nvPr/>
            </p:nvSpPr>
            <p:spPr>
              <a:xfrm>
                <a:off x="6390950" y="4126215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運動績優生獨招</a:t>
                </a:r>
              </a:p>
            </p:txBody>
          </p:sp>
          <p:sp>
            <p:nvSpPr>
              <p:cNvPr id="20" name="手繪多邊形: 圖案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BB0F39-FC88-4FD6-8E19-896BEBE03B1F}"/>
                  </a:ext>
                </a:extLst>
              </p:cNvPr>
              <p:cNvSpPr/>
              <p:nvPr/>
            </p:nvSpPr>
            <p:spPr>
              <a:xfrm>
                <a:off x="6390950" y="4742925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222" tIns="48792" rIns="60222" bIns="48792" numCol="1" spcCol="1270" anchor="ctr" anchorCtr="0">
                <a:noAutofit/>
              </a:bodyPr>
              <a:lstStyle/>
              <a:p>
                <a:pPr marL="0" lvl="0" indent="0" algn="ctr" defTabSz="800100">
                  <a:spcBef>
                    <a:spcPct val="0"/>
                  </a:spcBef>
                  <a:buNone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身障適性輔導安置</a:t>
                </a:r>
              </a:p>
            </p:txBody>
          </p:sp>
          <p:sp>
            <p:nvSpPr>
              <p:cNvPr id="21" name="手繪多邊形: 圖案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536AFD1-2325-4EAB-AB89-315BD18DC886}"/>
                  </a:ext>
                </a:extLst>
              </p:cNvPr>
              <p:cNvSpPr/>
              <p:nvPr/>
            </p:nvSpPr>
            <p:spPr>
              <a:xfrm>
                <a:off x="6390950" y="5375081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222" tIns="48792" rIns="60222" bIns="48792" numCol="1" spcCol="1270" anchor="ctr" anchorCtr="0">
                <a:noAutofit/>
              </a:bodyPr>
              <a:lstStyle/>
              <a:p>
                <a:pPr marL="0" lvl="0" indent="0" algn="ctr" defTabSz="800100">
                  <a:spcBef>
                    <a:spcPct val="0"/>
                  </a:spcBef>
                  <a:buNone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其他獨招管道</a:t>
                </a:r>
              </a:p>
            </p:txBody>
          </p:sp>
        </p:grpSp>
        <p:sp>
          <p:nvSpPr>
            <p:cNvPr id="11" name="圓角矩形 10">
              <a:hlinkClick r:id="rId4" action="ppaction://hlinksldjump"/>
            </p:cNvPr>
            <p:cNvSpPr/>
            <p:nvPr/>
          </p:nvSpPr>
          <p:spPr>
            <a:xfrm>
              <a:off x="593567" y="4415442"/>
              <a:ext cx="2304692" cy="497674"/>
            </a:xfrm>
            <a:prstGeom prst="roundRect">
              <a:avLst>
                <a:gd name="adj" fmla="val 10000"/>
              </a:avLst>
            </a:prstGeom>
            <a:solidFill>
              <a:srgbClr val="F8F8F8"/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72000"/>
            <a:lstStyle/>
            <a:p>
              <a:pPr lvl="0" algn="ctr" defTabSz="1066800">
                <a:spcBef>
                  <a:spcPct val="0"/>
                </a:spcBef>
              </a:pP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優先免試</a:t>
              </a:r>
            </a:p>
            <a:p>
              <a:pPr algn="ctr"/>
              <a:endPara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: 圖案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7E523D09-E58D-449F-A0C2-EC2D5AFCDEEF}"/>
                </a:ext>
              </a:extLst>
            </p:cNvPr>
            <p:cNvSpPr/>
            <p:nvPr/>
          </p:nvSpPr>
          <p:spPr>
            <a:xfrm>
              <a:off x="593567" y="2775648"/>
              <a:ext cx="2304692" cy="489579"/>
            </a:xfrm>
            <a:custGeom>
              <a:avLst/>
              <a:gdLst>
                <a:gd name="connsiteX0" fmla="*/ 0 w 2304692"/>
                <a:gd name="connsiteY0" fmla="*/ 48958 h 489579"/>
                <a:gd name="connsiteX1" fmla="*/ 48958 w 2304692"/>
                <a:gd name="connsiteY1" fmla="*/ 0 h 489579"/>
                <a:gd name="connsiteX2" fmla="*/ 2255734 w 2304692"/>
                <a:gd name="connsiteY2" fmla="*/ 0 h 489579"/>
                <a:gd name="connsiteX3" fmla="*/ 2304692 w 2304692"/>
                <a:gd name="connsiteY3" fmla="*/ 48958 h 489579"/>
                <a:gd name="connsiteX4" fmla="*/ 2304692 w 2304692"/>
                <a:gd name="connsiteY4" fmla="*/ 440621 h 489579"/>
                <a:gd name="connsiteX5" fmla="*/ 2255734 w 2304692"/>
                <a:gd name="connsiteY5" fmla="*/ 489579 h 489579"/>
                <a:gd name="connsiteX6" fmla="*/ 48958 w 2304692"/>
                <a:gd name="connsiteY6" fmla="*/ 489579 h 489579"/>
                <a:gd name="connsiteX7" fmla="*/ 0 w 2304692"/>
                <a:gd name="connsiteY7" fmla="*/ 440621 h 489579"/>
                <a:gd name="connsiteX8" fmla="*/ 0 w 2304692"/>
                <a:gd name="connsiteY8" fmla="*/ 48958 h 48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692" h="489579">
                  <a:moveTo>
                    <a:pt x="0" y="48958"/>
                  </a:moveTo>
                  <a:cubicBezTo>
                    <a:pt x="0" y="21919"/>
                    <a:pt x="21919" y="0"/>
                    <a:pt x="48958" y="0"/>
                  </a:cubicBezTo>
                  <a:lnTo>
                    <a:pt x="2255734" y="0"/>
                  </a:lnTo>
                  <a:cubicBezTo>
                    <a:pt x="2282773" y="0"/>
                    <a:pt x="2304692" y="21919"/>
                    <a:pt x="2304692" y="48958"/>
                  </a:cubicBezTo>
                  <a:lnTo>
                    <a:pt x="2304692" y="440621"/>
                  </a:lnTo>
                  <a:cubicBezTo>
                    <a:pt x="2304692" y="467660"/>
                    <a:pt x="2282773" y="489579"/>
                    <a:pt x="2255734" y="489579"/>
                  </a:cubicBezTo>
                  <a:lnTo>
                    <a:pt x="48958" y="489579"/>
                  </a:lnTo>
                  <a:cubicBezTo>
                    <a:pt x="21919" y="489579"/>
                    <a:pt x="0" y="467660"/>
                    <a:pt x="0" y="440621"/>
                  </a:cubicBezTo>
                  <a:lnTo>
                    <a:pt x="0" y="48958"/>
                  </a:lnTo>
                  <a:close/>
                </a:path>
              </a:pathLst>
            </a:custGeom>
            <a:solidFill>
              <a:srgbClr val="F8F8F8"/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299" tIns="60059" rIns="75299" bIns="60059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buNone/>
              </a:pPr>
              <a:r>
                <a:rPr lang="zh-TW" altLang="en-US" sz="2400" b="1" kern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完全免試</a:t>
              </a:r>
            </a:p>
          </p:txBody>
        </p:sp>
      </p:grpSp>
      <p:sp>
        <p:nvSpPr>
          <p:cNvPr id="24" name="手繪多邊形: 圖案 23">
            <a:hlinkClick r:id="rId10" action="ppaction://hlinksldjump"/>
            <a:extLst>
              <a:ext uri="{FF2B5EF4-FFF2-40B4-BE49-F238E27FC236}">
                <a16:creationId xmlns:a16="http://schemas.microsoft.com/office/drawing/2014/main" id="{D2B3896A-6A61-4998-8BA8-61F407559C7E}"/>
              </a:ext>
            </a:extLst>
          </p:cNvPr>
          <p:cNvSpPr/>
          <p:nvPr/>
        </p:nvSpPr>
        <p:spPr>
          <a:xfrm>
            <a:off x="559969" y="5564261"/>
            <a:ext cx="2293597" cy="550154"/>
          </a:xfrm>
          <a:custGeom>
            <a:avLst/>
            <a:gdLst>
              <a:gd name="connsiteX0" fmla="*/ 0 w 2139143"/>
              <a:gd name="connsiteY0" fmla="*/ 49514 h 495139"/>
              <a:gd name="connsiteX1" fmla="*/ 49514 w 2139143"/>
              <a:gd name="connsiteY1" fmla="*/ 0 h 495139"/>
              <a:gd name="connsiteX2" fmla="*/ 2089629 w 2139143"/>
              <a:gd name="connsiteY2" fmla="*/ 0 h 495139"/>
              <a:gd name="connsiteX3" fmla="*/ 2139143 w 2139143"/>
              <a:gd name="connsiteY3" fmla="*/ 49514 h 495139"/>
              <a:gd name="connsiteX4" fmla="*/ 2139143 w 2139143"/>
              <a:gd name="connsiteY4" fmla="*/ 445625 h 495139"/>
              <a:gd name="connsiteX5" fmla="*/ 2089629 w 2139143"/>
              <a:gd name="connsiteY5" fmla="*/ 495139 h 495139"/>
              <a:gd name="connsiteX6" fmla="*/ 49514 w 2139143"/>
              <a:gd name="connsiteY6" fmla="*/ 495139 h 495139"/>
              <a:gd name="connsiteX7" fmla="*/ 0 w 2139143"/>
              <a:gd name="connsiteY7" fmla="*/ 445625 h 495139"/>
              <a:gd name="connsiteX8" fmla="*/ 0 w 2139143"/>
              <a:gd name="connsiteY8" fmla="*/ 49514 h 49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9143" h="495139">
                <a:moveTo>
                  <a:pt x="0" y="49514"/>
                </a:moveTo>
                <a:cubicBezTo>
                  <a:pt x="0" y="22168"/>
                  <a:pt x="22168" y="0"/>
                  <a:pt x="49514" y="0"/>
                </a:cubicBezTo>
                <a:lnTo>
                  <a:pt x="2089629" y="0"/>
                </a:lnTo>
                <a:cubicBezTo>
                  <a:pt x="2116975" y="0"/>
                  <a:pt x="2139143" y="22168"/>
                  <a:pt x="2139143" y="49514"/>
                </a:cubicBezTo>
                <a:lnTo>
                  <a:pt x="2139143" y="445625"/>
                </a:lnTo>
                <a:cubicBezTo>
                  <a:pt x="2139143" y="472971"/>
                  <a:pt x="2116975" y="495139"/>
                  <a:pt x="2089629" y="495139"/>
                </a:cubicBezTo>
                <a:lnTo>
                  <a:pt x="49514" y="495139"/>
                </a:lnTo>
                <a:cubicBezTo>
                  <a:pt x="22168" y="495139"/>
                  <a:pt x="0" y="472971"/>
                  <a:pt x="0" y="445625"/>
                </a:cubicBezTo>
                <a:lnTo>
                  <a:pt x="0" y="49514"/>
                </a:lnTo>
                <a:close/>
              </a:path>
            </a:pathLst>
          </a:custGeom>
          <a:solidFill>
            <a:srgbClr val="F8F8F8"/>
          </a:solid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302" tIns="52602" rIns="65302" bIns="52602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buNone/>
            </a:pPr>
            <a:r>
              <a:rPr lang="zh-TW" altLang="en-US" sz="24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五專免試</a:t>
            </a:r>
          </a:p>
        </p:txBody>
      </p:sp>
    </p:spTree>
    <p:extLst>
      <p:ext uri="{BB962C8B-B14F-4D97-AF65-F5344CB8AC3E}">
        <p14:creationId xmlns:p14="http://schemas.microsoft.com/office/powerpoint/2010/main" val="296624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>
          <a:xfrm>
            <a:off x="98323" y="1284096"/>
            <a:ext cx="9045677" cy="5594811"/>
          </a:xfrm>
          <a:prstGeom prst="rightArrow">
            <a:avLst>
              <a:gd name="adj1" fmla="val 82415"/>
              <a:gd name="adj2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/>
          <p:cNvCxnSpPr/>
          <p:nvPr/>
        </p:nvCxnSpPr>
        <p:spPr>
          <a:xfrm flipH="1">
            <a:off x="7596336" y="1212817"/>
            <a:ext cx="10338" cy="560940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869555" y="1273233"/>
            <a:ext cx="30490" cy="5537172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2915816" y="1248536"/>
            <a:ext cx="41605" cy="553796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2617653" y="2437540"/>
            <a:ext cx="1664009" cy="3828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直升入學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4376635" y="1975208"/>
            <a:ext cx="2360098" cy="191377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高中職免試入學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011902" y="2001875"/>
            <a:ext cx="1271387" cy="4153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各入學管道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續招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625287" y="4021643"/>
            <a:ext cx="4057962" cy="715082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單獨辦理免試招生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技術型、單科型、進修學校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0315" y="2075454"/>
            <a:ext cx="560439" cy="32116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國中教育會考</a:t>
            </a:r>
          </a:p>
        </p:txBody>
      </p:sp>
      <p:sp>
        <p:nvSpPr>
          <p:cNvPr id="13" name="矩形 12"/>
          <p:cNvSpPr/>
          <p:nvPr/>
        </p:nvSpPr>
        <p:spPr>
          <a:xfrm>
            <a:off x="459712" y="5427340"/>
            <a:ext cx="6223537" cy="7283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特色招生甄選入學</a:t>
            </a:r>
            <a:b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科學班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、藝才班、專業群科、體育班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877793" y="1226420"/>
            <a:ext cx="82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36419" y="1241138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345656" y="125468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870750" y="125468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22" name="矩形 21"/>
          <p:cNvSpPr/>
          <p:nvPr/>
        </p:nvSpPr>
        <p:spPr>
          <a:xfrm>
            <a:off x="2612573" y="1996745"/>
            <a:ext cx="1661439" cy="3719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技優甄審</a:t>
            </a:r>
          </a:p>
        </p:txBody>
      </p:sp>
      <p:sp>
        <p:nvSpPr>
          <p:cNvPr id="23" name="矩形 22"/>
          <p:cNvSpPr/>
          <p:nvPr/>
        </p:nvSpPr>
        <p:spPr>
          <a:xfrm>
            <a:off x="2647349" y="3380104"/>
            <a:ext cx="1634543" cy="448529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實用技能學程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49161" y="303865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適性入學管道時程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4376634" y="4881023"/>
            <a:ext cx="2306615" cy="432048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五專聯合免試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32" name="直線接點 31"/>
          <p:cNvCxnSpPr/>
          <p:nvPr/>
        </p:nvCxnSpPr>
        <p:spPr>
          <a:xfrm flipH="1">
            <a:off x="1403648" y="1273233"/>
            <a:ext cx="41605" cy="553796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303538" y="1232918"/>
            <a:ext cx="98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3-4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2617653" y="2908178"/>
            <a:ext cx="1664010" cy="382828"/>
          </a:xfrm>
          <a:prstGeom prst="roundRect">
            <a:avLst/>
          </a:prstGeom>
          <a:solidFill>
            <a:srgbClr val="FF66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高中職優先免試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2628994" y="4881023"/>
            <a:ext cx="1618123" cy="435147"/>
          </a:xfrm>
          <a:prstGeom prst="roundRect">
            <a:avLst/>
          </a:prstGeom>
          <a:solidFill>
            <a:srgbClr val="FF66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五專優先免試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2D0EFF2-1064-43D4-9277-B128C5DFF99C}"/>
              </a:ext>
            </a:extLst>
          </p:cNvPr>
          <p:cNvSpPr/>
          <p:nvPr/>
        </p:nvSpPr>
        <p:spPr>
          <a:xfrm>
            <a:off x="621387" y="2433356"/>
            <a:ext cx="1075589" cy="1295816"/>
          </a:xfrm>
          <a:prstGeom prst="rect">
            <a:avLst/>
          </a:prstGeom>
          <a:solidFill>
            <a:srgbClr val="003FB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高中職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完全免試入學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9F7687-A524-43A3-94B5-DB20CDFD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7D0FD-EE13-44ED-ACB2-D7993CD41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8298460-9624-4ECD-844B-2EECB6E74F4A}"/>
              </a:ext>
            </a:extLst>
          </p:cNvPr>
          <p:cNvSpPr/>
          <p:nvPr/>
        </p:nvSpPr>
        <p:spPr>
          <a:xfrm>
            <a:off x="634223" y="3840342"/>
            <a:ext cx="1075589" cy="129581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完全免試入學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6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60083CB-36AF-41EC-A611-CA12025B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055F6-56DF-49B0-AF81-E2291C04F1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副標題 4">
            <a:extLst>
              <a:ext uri="{FF2B5EF4-FFF2-40B4-BE49-F238E27FC236}">
                <a16:creationId xmlns:a16="http://schemas.microsoft.com/office/drawing/2014/main" id="{77610940-362B-488E-8D8C-9F2E385EC3FA}"/>
              </a:ext>
            </a:extLst>
          </p:cNvPr>
          <p:cNvSpPr txBox="1">
            <a:spLocks/>
          </p:cNvSpPr>
          <p:nvPr/>
        </p:nvSpPr>
        <p:spPr>
          <a:xfrm>
            <a:off x="3923928" y="4180988"/>
            <a:ext cx="2304256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</a:t>
            </a:r>
          </a:p>
        </p:txBody>
      </p:sp>
      <p:sp>
        <p:nvSpPr>
          <p:cNvPr id="7" name="副標題 4">
            <a:extLst>
              <a:ext uri="{FF2B5EF4-FFF2-40B4-BE49-F238E27FC236}">
                <a16:creationId xmlns:a16="http://schemas.microsoft.com/office/drawing/2014/main" id="{17FB2CE3-F8C9-4624-B0B6-FCA8694377B6}"/>
              </a:ext>
            </a:extLst>
          </p:cNvPr>
          <p:cNvSpPr txBox="1">
            <a:spLocks/>
          </p:cNvSpPr>
          <p:nvPr/>
        </p:nvSpPr>
        <p:spPr>
          <a:xfrm>
            <a:off x="6035777" y="4180988"/>
            <a:ext cx="2304256" cy="155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直升入學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分區免試</a:t>
            </a:r>
          </a:p>
        </p:txBody>
      </p:sp>
      <p:sp>
        <p:nvSpPr>
          <p:cNvPr id="8" name="標題 4">
            <a:extLst>
              <a:ext uri="{FF2B5EF4-FFF2-40B4-BE49-F238E27FC236}">
                <a16:creationId xmlns:a16="http://schemas.microsoft.com/office/drawing/2014/main" id="{6FAD32F6-15A0-41E7-9370-45F7ED67F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7614" y="1700808"/>
            <a:ext cx="4957770" cy="1470025"/>
          </a:xfrm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免試入學管道</a:t>
            </a:r>
          </a:p>
        </p:txBody>
      </p:sp>
      <p:pic>
        <p:nvPicPr>
          <p:cNvPr id="9" name="圖片 1">
            <a:extLst>
              <a:ext uri="{FF2B5EF4-FFF2-40B4-BE49-F238E27FC236}">
                <a16:creationId xmlns:a16="http://schemas.microsoft.com/office/drawing/2014/main" id="{0C02C9EC-0025-404C-BDC3-23F777E8BC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767" y="4797152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26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1435" y="638849"/>
          <a:ext cx="4047332" cy="89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251520" y="734773"/>
          <a:ext cx="404733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251520" y="734773"/>
          <a:ext cx="316835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>
          <a:xfrm>
            <a:off x="-11435" y="448703"/>
            <a:ext cx="9144000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學年度免試入學注意事項</a:t>
            </a:r>
            <a:endParaRPr kumimoji="1" lang="zh-TW" altLang="en-US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BC7FF5-EDF6-4535-AB9A-F5A2A947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4D20EEB4-22B7-4902-B12B-95695832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818921"/>
            <a:ext cx="8064896" cy="446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1163638" lvl="1" indent="-720725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一、務必注意各管道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放榜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報到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及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放棄錄取資格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等重要日程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5225" lvl="1" indent="-717550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二、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錄取且完成報到，如未於期限內放棄錄取資格，不得報名其他入學管道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(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包括續招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)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三、請依照錄取學校的規定，於期限內繳交畢業證書等相關資料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四、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大慶商工自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113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學年度起停招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五、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正德高中商業經營科自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113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學年度起復招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</p:spTree>
    <p:extLst>
      <p:ext uri="{BB962C8B-B14F-4D97-AF65-F5344CB8AC3E}">
        <p14:creationId xmlns:p14="http://schemas.microsoft.com/office/powerpoint/2010/main" val="172027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6654979-7B69-4EE3-A063-3CAC7BA8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2F98D497-85FB-4E33-B9F6-90474C026C94}"/>
              </a:ext>
            </a:extLst>
          </p:cNvPr>
          <p:cNvSpPr txBox="1">
            <a:spLocks/>
          </p:cNvSpPr>
          <p:nvPr/>
        </p:nvSpPr>
        <p:spPr bwMode="auto">
          <a:xfrm>
            <a:off x="0" y="357308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學年度彰化縣學習區完全免試入學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5DF7B-1ABD-402D-92FD-7F3DC7662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740867"/>
              </p:ext>
            </p:extLst>
          </p:nvPr>
        </p:nvGraphicFramePr>
        <p:xfrm>
          <a:off x="457200" y="1484784"/>
          <a:ext cx="8229599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0727998F-1577-4495-B67A-F2DE31141E19}"/>
              </a:ext>
            </a:extLst>
          </p:cNvPr>
          <p:cNvSpPr txBox="1"/>
          <p:nvPr/>
        </p:nvSpPr>
        <p:spPr>
          <a:xfrm>
            <a:off x="2857016" y="6199394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35347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92945"/>
              </p:ext>
            </p:extLst>
          </p:nvPr>
        </p:nvGraphicFramePr>
        <p:xfrm>
          <a:off x="402711" y="2771930"/>
          <a:ext cx="6192688" cy="328823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6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455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採計積分</a:t>
                      </a:r>
                      <a:endParaRPr lang="zh-TW" sz="24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國際技能競賽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含科技展覽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全國性技藝技能競賽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全國中小學科學展覽會、臺灣國際科學展覽會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其他國際性特殊技藝技能競賽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1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各縣（市）政府主辦報經本部備查之技藝技能比賽及科學展覽（不包括成果展）優勝者</a:t>
                      </a:r>
                      <a:endParaRPr lang="zh-TW" sz="16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全國技能競賽分區技能競賽青少年組競賽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領有技術士證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8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技藝教育課程成績優良，技藝教育課程職群成績達該班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PR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值七十以上者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得擇優一職群成績採計得分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898966"/>
                  </a:ext>
                </a:extLst>
              </a:tr>
            </a:tbl>
          </a:graphicData>
        </a:graphic>
      </p:graphicFrame>
      <p:sp>
        <p:nvSpPr>
          <p:cNvPr id="19" name="標題 1"/>
          <p:cNvSpPr txBox="1">
            <a:spLocks/>
          </p:cNvSpPr>
          <p:nvPr/>
        </p:nvSpPr>
        <p:spPr>
          <a:xfrm>
            <a:off x="107504" y="516589"/>
            <a:ext cx="9144000" cy="9413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AFAEB1-D4EC-4A6F-B8EA-897CD89E1CB2}"/>
              </a:ext>
            </a:extLst>
          </p:cNvPr>
          <p:cNvGrpSpPr/>
          <p:nvPr/>
        </p:nvGrpSpPr>
        <p:grpSpPr>
          <a:xfrm>
            <a:off x="312450" y="1201585"/>
            <a:ext cx="8519100" cy="1240367"/>
            <a:chOff x="412265" y="975349"/>
            <a:chExt cx="8519100" cy="1240367"/>
          </a:xfrm>
        </p:grpSpPr>
        <p:sp>
          <p:nvSpPr>
            <p:cNvPr id="12" name="矩形 11"/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華康新特明體(P)" pitchFamily="18" charset="-120"/>
                  <a:ea typeface="微軟正黑體" pitchFamily="34" charset="-120"/>
                  <a:cs typeface="Times New Roman" pitchFamily="18" charset="0"/>
                </a:rPr>
                <a:t>只看技藝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教育課程成績或技藝技能競賽或科展成績</a:t>
              </a:r>
              <a:endParaRPr kumimoji="0" lang="en-US" altLang="zh-TW" sz="2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單一選科、</a:t>
              </a:r>
              <a:r>
                <a:rPr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可填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多校</a:t>
              </a:r>
              <a:r>
                <a:rPr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，競賽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需對應專業群科</a:t>
              </a:r>
              <a:endParaRPr kumimoji="0" lang="en-US" altLang="zh-TW" sz="2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國立學校每班內含</a:t>
              </a:r>
              <a:r>
                <a:rPr kumimoji="0" lang="en-US" altLang="zh-TW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名，私立學校每班外加</a:t>
              </a:r>
              <a:r>
                <a:rPr kumimoji="0" lang="en-US" altLang="zh-TW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名</a:t>
              </a:r>
            </a:p>
          </p:txBody>
        </p:sp>
      </p:grpSp>
      <p:sp>
        <p:nvSpPr>
          <p:cNvPr id="24" name="標題 1"/>
          <p:cNvSpPr txBox="1">
            <a:spLocks/>
          </p:cNvSpPr>
          <p:nvPr/>
        </p:nvSpPr>
        <p:spPr bwMode="auto">
          <a:xfrm>
            <a:off x="0" y="409580"/>
            <a:ext cx="9144000" cy="805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學年度彰化區技優甄審入學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2020046704"/>
              </p:ext>
            </p:extLst>
          </p:nvPr>
        </p:nvGraphicFramePr>
        <p:xfrm>
          <a:off x="6562600" y="2506605"/>
          <a:ext cx="2519264" cy="4065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948264" y="6562423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17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D40FA1-2172-476C-842D-A19DFC6FB9A9}"/>
              </a:ext>
            </a:extLst>
          </p:cNvPr>
          <p:cNvSpPr txBox="1"/>
          <p:nvPr/>
        </p:nvSpPr>
        <p:spPr>
          <a:xfrm>
            <a:off x="1979712" y="6200428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29761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332656"/>
            <a:ext cx="9144000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學年度彰化區直升入學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941598970"/>
              </p:ext>
            </p:extLst>
          </p:nvPr>
        </p:nvGraphicFramePr>
        <p:xfrm>
          <a:off x="457200" y="1484784"/>
          <a:ext cx="8229599" cy="482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51" y="4042783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8028564-64AB-4351-B888-FB7A1D7BD72A}"/>
              </a:ext>
            </a:extLst>
          </p:cNvPr>
          <p:cNvSpPr txBox="1"/>
          <p:nvPr/>
        </p:nvSpPr>
        <p:spPr>
          <a:xfrm>
            <a:off x="3275856" y="6381328"/>
            <a:ext cx="3550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52569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313687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學年度彰化區優先免試入學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350053911"/>
              </p:ext>
            </p:extLst>
          </p:nvPr>
        </p:nvGraphicFramePr>
        <p:xfrm>
          <a:off x="372939" y="1303484"/>
          <a:ext cx="8313861" cy="537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EFDC09-E94C-44A7-AA6F-4F8FA182A3B1}"/>
              </a:ext>
            </a:extLst>
          </p:cNvPr>
          <p:cNvSpPr txBox="1"/>
          <p:nvPr/>
        </p:nvSpPr>
        <p:spPr>
          <a:xfrm>
            <a:off x="2838342" y="6488668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21904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87624" y="374948"/>
            <a:ext cx="4297673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E07B6C98-F5B7-4E1F-B67C-4C41B5B7754D}"/>
              </a:ext>
            </a:extLst>
          </p:cNvPr>
          <p:cNvGrpSpPr/>
          <p:nvPr/>
        </p:nvGrpSpPr>
        <p:grpSpPr>
          <a:xfrm>
            <a:off x="3569223" y="1137086"/>
            <a:ext cx="2503788" cy="4191293"/>
            <a:chOff x="3508372" y="1139162"/>
            <a:chExt cx="2503788" cy="4191293"/>
          </a:xfrm>
        </p:grpSpPr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3887787" y="1139162"/>
              <a:ext cx="1368425" cy="503237"/>
            </a:xfrm>
            <a:prstGeom prst="flowChartPredefinedProcess">
              <a:avLst/>
            </a:prstGeom>
            <a:solidFill>
              <a:srgbClr val="FDEEE1"/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3508372" y="1803030"/>
              <a:ext cx="2503788" cy="3527425"/>
            </a:xfrm>
            <a:prstGeom prst="flowChartAlternateProcess">
              <a:avLst/>
            </a:prstGeom>
            <a:noFill/>
            <a:ln w="38100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kumimoji="0" lang="en-US" altLang="zh-TW" sz="2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彰師附工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149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彰化高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189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員林家商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105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秀水高工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56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二林工商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98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北斗家商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102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員林農工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124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永靖高工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100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員林崇實高工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60</a:t>
              </a:r>
            </a:p>
            <a:p>
              <a:endParaRPr kumimoji="0" lang="en-US" altLang="zh-TW" sz="2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1349" y="443729"/>
            <a:ext cx="9144000" cy="6529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學年度彰化區優先免試入學招生名額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46F266-0551-42F3-A31A-2AB80F37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1A976C1-B2D6-4120-B8AF-A85A56329A94}"/>
              </a:ext>
            </a:extLst>
          </p:cNvPr>
          <p:cNvGrpSpPr/>
          <p:nvPr/>
        </p:nvGrpSpPr>
        <p:grpSpPr>
          <a:xfrm>
            <a:off x="6278070" y="1124845"/>
            <a:ext cx="2133600" cy="2304155"/>
            <a:chOff x="6367041" y="1130133"/>
            <a:chExt cx="2133600" cy="230415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6678191" y="1130133"/>
              <a:ext cx="1511300" cy="503237"/>
            </a:xfrm>
            <a:prstGeom prst="flowChartPredefined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私立</a:t>
              </a: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D2533C69-3D90-4E25-A78D-524F48951FC4}"/>
                </a:ext>
              </a:extLst>
            </p:cNvPr>
            <p:cNvSpPr/>
            <p:nvPr/>
          </p:nvSpPr>
          <p:spPr>
            <a:xfrm>
              <a:off x="6367041" y="1814967"/>
              <a:ext cx="2133600" cy="1619321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文興高中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達德商工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162</a:t>
              </a:r>
            </a:p>
            <a:p>
              <a:pPr lvl="0"/>
              <a:r>
                <a:rPr lang="zh-TW" altLang="en-US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正德高中</a:t>
              </a:r>
              <a:r>
                <a:rPr lang="en-US" altLang="zh-TW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67</a:t>
              </a:r>
            </a:p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精誠高中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1D335E5-C8AB-4DBF-8D07-BAE53C678D5F}"/>
              </a:ext>
            </a:extLst>
          </p:cNvPr>
          <p:cNvSpPr txBox="1"/>
          <p:nvPr/>
        </p:nvSpPr>
        <p:spPr>
          <a:xfrm>
            <a:off x="2857017" y="6229605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53D1DD2-0E6D-42C7-8DB9-C9FB78587432}"/>
              </a:ext>
            </a:extLst>
          </p:cNvPr>
          <p:cNvSpPr txBox="1"/>
          <p:nvPr/>
        </p:nvSpPr>
        <p:spPr>
          <a:xfrm>
            <a:off x="4139182" y="5509392"/>
            <a:ext cx="4272488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公立</a:t>
            </a:r>
            <a:r>
              <a:rPr lang="en-US" altLang="zh-TW" sz="2800" b="1" dirty="0"/>
              <a:t>1847+</a:t>
            </a:r>
            <a:r>
              <a:rPr lang="zh-TW" altLang="en-US" sz="2800" b="1" dirty="0"/>
              <a:t>私立</a:t>
            </a:r>
            <a:r>
              <a:rPr lang="en-US" altLang="zh-TW" sz="2800" b="1" dirty="0"/>
              <a:t>289=2136</a:t>
            </a:r>
            <a:endParaRPr lang="zh-TW" altLang="en-US" sz="2800" b="1" dirty="0"/>
          </a:p>
        </p:txBody>
      </p:sp>
      <p:pic>
        <p:nvPicPr>
          <p:cNvPr id="17" name="圖片 1">
            <a:extLst>
              <a:ext uri="{FF2B5EF4-FFF2-40B4-BE49-F238E27FC236}">
                <a16:creationId xmlns:a16="http://schemas.microsoft.com/office/drawing/2014/main" id="{19900F9E-2DA9-4A4E-8D92-11A88E6FAC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845" y="3690347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86BBF97-C905-4B0C-9B9B-D65179769171}"/>
              </a:ext>
            </a:extLst>
          </p:cNvPr>
          <p:cNvGrpSpPr/>
          <p:nvPr/>
        </p:nvGrpSpPr>
        <p:grpSpPr>
          <a:xfrm>
            <a:off x="915892" y="1155422"/>
            <a:ext cx="2448272" cy="4813391"/>
            <a:chOff x="915892" y="1155422"/>
            <a:chExt cx="2448272" cy="4813391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15892" y="1800954"/>
              <a:ext cx="2448272" cy="4167859"/>
            </a:xfrm>
            <a:prstGeom prst="flowChartAlternateProcess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化高</a:t>
              </a:r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132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彰化女中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103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員林高中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168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溪湖高中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157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和美實驗學校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31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鹿港高中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136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彰藝中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普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)30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和美高中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40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二林高中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5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田中高中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成功高中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12</a:t>
              </a: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9B28B42F-568E-49DF-B72D-56CC577CB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058" y="1155422"/>
              <a:ext cx="1368425" cy="503237"/>
            </a:xfrm>
            <a:prstGeom prst="flowChartPredefinedProcess">
              <a:avLst/>
            </a:prstGeom>
            <a:solidFill>
              <a:srgbClr val="FDEEE1"/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高中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64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9415" y="188640"/>
            <a:ext cx="9150712" cy="6096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defPPr>
              <a:defRPr lang="zh-TW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effectLst/>
              </a:rPr>
              <a:t>113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effectLst/>
              </a:rPr>
              <a:t>學年度彰化區優先免試入學比序項目積分對照表</a:t>
            </a: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942634"/>
              </p:ext>
            </p:extLst>
          </p:nvPr>
        </p:nvGraphicFramePr>
        <p:xfrm>
          <a:off x="137505" y="707156"/>
          <a:ext cx="8854388" cy="6111790"/>
        </p:xfrm>
        <a:graphic>
          <a:graphicData uri="http://schemas.openxmlformats.org/drawingml/2006/table">
            <a:tbl>
              <a:tblPr/>
              <a:tblGrid>
                <a:gridCol w="76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97316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782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892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比序項目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積分計算方式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5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只填一校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限填一所學校 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同校各科志願積分皆相同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94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身分別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經濟弱勢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就近入學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彰化免試就學區及共同就學區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082"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品德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幹部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分；服務學習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小時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獎勵紀錄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大功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分；小功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分；嘉獎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功過相抵後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生活教育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完全或銷過後無懲處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分；無曠課紀錄者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426"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績優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健康與體育、藝術、綜合活動、科技，四擇三及格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五學期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分；四學期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分；三學期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社團參與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參與學校社團績優每滿一學期</a:t>
                      </a:r>
                      <a:r>
                        <a:rPr lang="en-US" altLang="zh-TW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競賽成績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6/5/4/3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5/4/3/2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、縣賽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4/3/2/1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體適能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每項銅牌以上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分；中等或待加強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教育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會考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英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自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各科精熟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各科待加強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C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得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   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寫作測驗列為同分比序項目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2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會考</a:t>
                      </a:r>
                      <a:endParaRPr lang="en-US" altLang="zh-TW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加權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原始分數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14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12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11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加權分數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4.2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2.4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2.1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212">
                <a:tc gridSpan="1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均衡學習項目：只採原始成績，不採補考成績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42EA95-6192-4D47-AFA6-61BC774C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2160" y="6453821"/>
            <a:ext cx="2133600" cy="365125"/>
          </a:xfrm>
        </p:spPr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2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447277"/>
            <a:ext cx="9144000" cy="915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優先免試會考成績加權計算示例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1691" y="1363121"/>
            <a:ext cx="817199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某高中教育會考加權採計科目：英語、數學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生教育會考原始成績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英語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A(7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、數學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B+(5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原始分數加總：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7+5=12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查本區優先免試入學比序項目積分對照表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加權分數為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3.6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87027"/>
              </p:ext>
            </p:extLst>
          </p:nvPr>
        </p:nvGraphicFramePr>
        <p:xfrm>
          <a:off x="588383" y="4156185"/>
          <a:ext cx="7918967" cy="10679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{5FD0F851-EC5A-4D38-B0AD-8093EC10F338}</a:tableStyleId>
              </a:tblPr>
              <a:tblGrid>
                <a:gridCol w="80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5339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積分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原始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9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加權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圓角矩形 5"/>
          <p:cNvSpPr/>
          <p:nvPr/>
        </p:nvSpPr>
        <p:spPr>
          <a:xfrm>
            <a:off x="4572000" y="4138914"/>
            <a:ext cx="450508" cy="11024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194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/>
          <p:cNvSpPr>
            <a:spLocks noGrp="1"/>
          </p:cNvSpPr>
          <p:nvPr>
            <p:ph idx="1"/>
          </p:nvPr>
        </p:nvSpPr>
        <p:spPr>
          <a:xfrm>
            <a:off x="512642" y="2911379"/>
            <a:ext cx="8229600" cy="648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共同就學區規劃情形</a:t>
            </a:r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63544" y="6208106"/>
            <a:ext cx="2133600" cy="365125"/>
          </a:xfrm>
        </p:spPr>
        <p:txBody>
          <a:bodyPr/>
          <a:lstStyle/>
          <a:p>
            <a:fld id="{F0E1BA0A-8B3C-4B95-B02E-65E8A509A036}" type="slidenum">
              <a:rPr lang="zh-TW" altLang="en-US" smtClean="0"/>
              <a:pPr/>
              <a:t>23</a:t>
            </a:fld>
            <a:endParaRPr lang="zh-TW" altLang="en-US"/>
          </a:p>
        </p:txBody>
      </p:sp>
      <p:graphicFrame>
        <p:nvGraphicFramePr>
          <p:cNvPr id="7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39694"/>
              </p:ext>
            </p:extLst>
          </p:nvPr>
        </p:nvGraphicFramePr>
        <p:xfrm>
          <a:off x="547733" y="3523461"/>
          <a:ext cx="8219256" cy="30940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5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他區可跨入彰化區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就讀之鄉鎮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彰化區可跨入他區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就讀之鄉鎮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開放就學</a:t>
                      </a:r>
                      <a:endParaRPr kumimoji="0" lang="en-US" altLang="zh-TW" sz="2000" b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情形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中投區之霧峰區、南投市、草屯鎮及</a:t>
                      </a: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烏日區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芬園鄉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中投區之竹山鎮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二水鄉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中投區之名間鄉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田中鎮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雲林區之二崙鄉、西螺鎮及林內鄉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大城鄉、二水鄉、竹塘鄉、埤頭鄉、溪州鄉、北斗鎮及</a:t>
                      </a: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田尾鄉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>
          <a:xfrm>
            <a:off x="0" y="343362"/>
            <a:ext cx="9144000" cy="8367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</a:t>
            </a:r>
            <a:endParaRPr kumimoji="1" lang="zh-TW" altLang="en-US" sz="4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564079" y="1159432"/>
            <a:ext cx="7178163" cy="1707645"/>
            <a:chOff x="1485411" y="156778"/>
            <a:chExt cx="6335606" cy="951738"/>
          </a:xfrm>
        </p:grpSpPr>
        <p:sp>
          <p:nvSpPr>
            <p:cNvPr id="11" name="圓角化同側角落矩形 10"/>
            <p:cNvSpPr/>
            <p:nvPr/>
          </p:nvSpPr>
          <p:spPr>
            <a:xfrm rot="5400000">
              <a:off x="4177345" y="-2535156"/>
              <a:ext cx="951738" cy="6335606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圓角化同側角落矩形 4"/>
            <p:cNvSpPr/>
            <p:nvPr/>
          </p:nvSpPr>
          <p:spPr>
            <a:xfrm>
              <a:off x="1485411" y="203238"/>
              <a:ext cx="6289146" cy="858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彰化區高級中等學校免試入學作業要點</a:t>
              </a:r>
              <a:endParaRPr lang="en-US" altLang="zh-TW" sz="2400" b="1" kern="1200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招生對象：彰化區</a:t>
              </a:r>
              <a:r>
                <a:rPr lang="en-US" altLang="zh-TW" sz="2400" b="1" kern="12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含共同就學區</a:t>
              </a:r>
              <a:r>
                <a:rPr lang="en-US" altLang="zh-TW" sz="2400" b="1" kern="1200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國中畢業生</a:t>
              </a:r>
              <a:endParaRPr lang="en-US" altLang="zh-TW" sz="2400" b="1" kern="1200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欲跨區就讀者，應申請變更就學區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志願選填：不限校科，多校多科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22733" y="1143660"/>
            <a:ext cx="1154818" cy="1743635"/>
            <a:chOff x="331891" y="0"/>
            <a:chExt cx="1168530" cy="1265230"/>
          </a:xfrm>
        </p:grpSpPr>
        <p:sp>
          <p:nvSpPr>
            <p:cNvPr id="14" name="圓角矩形 13"/>
            <p:cNvSpPr/>
            <p:nvPr/>
          </p:nvSpPr>
          <p:spPr>
            <a:xfrm>
              <a:off x="331891" y="0"/>
              <a:ext cx="1168530" cy="12652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6"/>
            <p:cNvSpPr/>
            <p:nvPr/>
          </p:nvSpPr>
          <p:spPr>
            <a:xfrm>
              <a:off x="388934" y="57043"/>
              <a:ext cx="1054444" cy="1151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  <a:endParaRPr lang="zh-TW" altLang="en-US" sz="28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DC281BE-AFA4-45DC-8ED2-8FEBB775BDB1}"/>
              </a:ext>
            </a:extLst>
          </p:cNvPr>
          <p:cNvSpPr txBox="1"/>
          <p:nvPr/>
        </p:nvSpPr>
        <p:spPr>
          <a:xfrm>
            <a:off x="4283968" y="3026466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09313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0B148D-B1F4-4F56-9EAF-9F18CDAC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87677CFF-D601-4A2F-8B67-018C51CDB77B}"/>
              </a:ext>
            </a:extLst>
          </p:cNvPr>
          <p:cNvSpPr txBox="1">
            <a:spLocks/>
          </p:cNvSpPr>
          <p:nvPr/>
        </p:nvSpPr>
        <p:spPr bwMode="auto">
          <a:xfrm>
            <a:off x="0" y="136524"/>
            <a:ext cx="9153122" cy="836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學年度彰化區免試入學重要日程表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4B26F1C-FF13-456B-B19C-0D0B6B1C0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20457"/>
              </p:ext>
            </p:extLst>
          </p:nvPr>
        </p:nvGraphicFramePr>
        <p:xfrm>
          <a:off x="260024" y="880556"/>
          <a:ext cx="8632456" cy="5806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重要行事</a:t>
                      </a:r>
                    </a:p>
                  </a:txBody>
                  <a:tcPr marL="91439" marR="91439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日期</a:t>
                      </a:r>
                      <a:r>
                        <a:rPr lang="en-US" altLang="zh-TW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(113</a:t>
                      </a:r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800" b="1" dirty="0">
                        <a:solidFill>
                          <a:srgbClr val="F7ECE7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9" marR="91439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第一次模擬志願選填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112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-1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第二次模擬志願選填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-4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比序項目積分採計截止日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申請變更就學區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-5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93279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公告實際招生名額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日中午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時後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開放個人序位查詢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21-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日中午止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線上志願選填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21-26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日中午止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集體報名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27-28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放榜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報到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838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1176" y="446194"/>
            <a:ext cx="9142824" cy="911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變更就學區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C950258-FB55-473C-A4A3-1E654ACF2342}"/>
              </a:ext>
            </a:extLst>
          </p:cNvPr>
          <p:cNvGrpSpPr/>
          <p:nvPr/>
        </p:nvGrpSpPr>
        <p:grpSpPr>
          <a:xfrm>
            <a:off x="514349" y="1417800"/>
            <a:ext cx="8115301" cy="1656184"/>
            <a:chOff x="514350" y="1268760"/>
            <a:chExt cx="8115301" cy="1656184"/>
          </a:xfrm>
          <a:noFill/>
        </p:grpSpPr>
        <p:sp>
          <p:nvSpPr>
            <p:cNvPr id="4" name="手繪多邊形 3"/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ctr"/>
            <a:lstStyle/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原就讀學區未設置適性群別或產業特殊類科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因搬家遷徙至本區居住者</a:t>
              </a: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跨區學生申請返回本區戶籍所在地就讀</a:t>
              </a: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其他特殊原因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514350" y="1268760"/>
              <a:ext cx="1181099" cy="1656184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條　件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E5034D1-5851-42FC-9164-46797A24E9A3}"/>
              </a:ext>
            </a:extLst>
          </p:cNvPr>
          <p:cNvGrpSpPr/>
          <p:nvPr/>
        </p:nvGrpSpPr>
        <p:grpSpPr>
          <a:xfrm>
            <a:off x="497295" y="3284984"/>
            <a:ext cx="8100304" cy="1512168"/>
            <a:chOff x="529348" y="3796588"/>
            <a:chExt cx="8100304" cy="1512168"/>
          </a:xfrm>
          <a:noFill/>
        </p:grpSpPr>
        <p:sp>
          <p:nvSpPr>
            <p:cNvPr id="6" name="手繪多邊形 5"/>
            <p:cNvSpPr/>
            <p:nvPr/>
          </p:nvSpPr>
          <p:spPr>
            <a:xfrm>
              <a:off x="1727112" y="3796588"/>
              <a:ext cx="6902540" cy="151216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56211" tIns="129251" rIns="207356" bIns="129253" spcCol="1270" anchor="ctr"/>
            <a:lstStyle/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應屆畢業生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向就讀國中提出申請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上網填報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，由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發函至免試入學委員會辦理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非應屆畢業生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上網填報並列印申請表，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直接向免試入學委員會提出申請</a:t>
              </a: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529348" y="3796588"/>
              <a:ext cx="1181099" cy="151216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10979E7-D984-430D-9CE5-47341A7A4ACB}"/>
              </a:ext>
            </a:extLst>
          </p:cNvPr>
          <p:cNvGrpSpPr/>
          <p:nvPr/>
        </p:nvGrpSpPr>
        <p:grpSpPr>
          <a:xfrm>
            <a:off x="497295" y="5008152"/>
            <a:ext cx="8100304" cy="1069309"/>
            <a:chOff x="479822" y="4514509"/>
            <a:chExt cx="8100304" cy="1069309"/>
          </a:xfrm>
          <a:noFill/>
        </p:grpSpPr>
        <p:sp>
          <p:nvSpPr>
            <p:cNvPr id="9" name="手繪多邊形 8"/>
            <p:cNvSpPr/>
            <p:nvPr/>
          </p:nvSpPr>
          <p:spPr>
            <a:xfrm>
              <a:off x="1677589" y="4514509"/>
              <a:ext cx="6902537" cy="1069308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56211" tIns="129252" rIns="207356" bIns="129252" spcCol="1270" anchor="ctr"/>
            <a:lstStyle/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日前通知審查結果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479822" y="4514510"/>
              <a:ext cx="1181099" cy="1069308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時程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0CDB5F4-0BA0-4D86-83D2-CF0BD7254D11}"/>
              </a:ext>
            </a:extLst>
          </p:cNvPr>
          <p:cNvSpPr txBox="1"/>
          <p:nvPr/>
        </p:nvSpPr>
        <p:spPr>
          <a:xfrm>
            <a:off x="2868880" y="6219798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124871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1176" y="404664"/>
            <a:ext cx="9142824" cy="911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變更就學區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3A67781-3094-4F1F-A057-D0999000EC6B}"/>
              </a:ext>
            </a:extLst>
          </p:cNvPr>
          <p:cNvGrpSpPr/>
          <p:nvPr/>
        </p:nvGrpSpPr>
        <p:grpSpPr>
          <a:xfrm>
            <a:off x="467183" y="1449595"/>
            <a:ext cx="8115301" cy="4906756"/>
            <a:chOff x="514350" y="1268760"/>
            <a:chExt cx="8115301" cy="1656184"/>
          </a:xfrm>
          <a:noFill/>
        </p:grpSpPr>
        <p:sp>
          <p:nvSpPr>
            <p:cNvPr id="15" name="手繪多邊形 3">
              <a:extLst>
                <a:ext uri="{FF2B5EF4-FFF2-40B4-BE49-F238E27FC236}">
                  <a16:creationId xmlns:a16="http://schemas.microsoft.com/office/drawing/2014/main" id="{A953213F-4979-43B9-8262-BD966D1627D0}"/>
                </a:ext>
              </a:extLst>
            </p:cNvPr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t"/>
            <a:lstStyle/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留意申請期限，逾期提出申請者，不予受理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變更後，不能返回原就學區參加免試入學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變更後，務必依據該就學區訂定之時程，完成報名積分審查及免試入學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各就學區的比序項目及採計規定不盡相同，申請變更前，請務必仔細瞭解該就學區的比序項目內容，並審慎考量，例如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">
              <a:extLst>
                <a:ext uri="{FF2B5EF4-FFF2-40B4-BE49-F238E27FC236}">
                  <a16:creationId xmlns:a16="http://schemas.microsoft.com/office/drawing/2014/main" id="{63C36810-1272-4979-8145-E6BA6F64E3B9}"/>
                </a:ext>
              </a:extLst>
            </p:cNvPr>
            <p:cNvSpPr/>
            <p:nvPr/>
          </p:nvSpPr>
          <p:spPr>
            <a:xfrm>
              <a:off x="514350" y="1268760"/>
              <a:ext cx="1181099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注意事項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B695C8F-7031-4D67-8E5C-9BEF53AE73EA}"/>
              </a:ext>
            </a:extLst>
          </p:cNvPr>
          <p:cNvSpPr txBox="1"/>
          <p:nvPr/>
        </p:nvSpPr>
        <p:spPr>
          <a:xfrm>
            <a:off x="2123728" y="4365104"/>
            <a:ext cx="6192688" cy="1785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200" b="1" dirty="0"/>
              <a:t>彰化區服務學習時數有採計小老師，但基北區不採計小老師</a:t>
            </a:r>
            <a:endParaRPr lang="en-US" altLang="zh-TW" sz="2200" b="1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200" b="1" dirty="0"/>
              <a:t>彰化區國中教育會考單科</a:t>
            </a:r>
            <a:r>
              <a:rPr lang="en-US" altLang="zh-TW" sz="2200" b="1" dirty="0"/>
              <a:t>A++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9</a:t>
            </a:r>
            <a:r>
              <a:rPr lang="zh-TW" altLang="en-US" sz="2200" b="1" dirty="0"/>
              <a:t>分、</a:t>
            </a:r>
            <a:r>
              <a:rPr lang="en-US" altLang="zh-TW" sz="2200" b="1" dirty="0"/>
              <a:t>A+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8</a:t>
            </a:r>
            <a:r>
              <a:rPr lang="zh-TW" altLang="en-US" sz="2200" b="1" dirty="0"/>
              <a:t>分、</a:t>
            </a:r>
            <a:r>
              <a:rPr lang="en-US" altLang="zh-TW" sz="2200" b="1" dirty="0"/>
              <a:t>A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7</a:t>
            </a:r>
            <a:r>
              <a:rPr lang="zh-TW" altLang="en-US" sz="2200" b="1" dirty="0"/>
              <a:t>分，但中投區每科精熟（</a:t>
            </a:r>
            <a:r>
              <a:rPr lang="en-US" altLang="zh-TW" sz="2200" b="1" dirty="0"/>
              <a:t>A</a:t>
            </a:r>
            <a:r>
              <a:rPr lang="zh-TW" altLang="en-US" sz="2200" b="1" dirty="0"/>
              <a:t>）等級不分標示均得</a:t>
            </a:r>
            <a:r>
              <a:rPr lang="en-US" altLang="zh-TW" sz="2200" b="1" dirty="0"/>
              <a:t>6</a:t>
            </a:r>
            <a:r>
              <a:rPr lang="zh-TW" altLang="en-US" sz="2200" b="1" dirty="0"/>
              <a:t>分</a:t>
            </a:r>
            <a:endParaRPr lang="zh-TW" altLang="en-US" sz="2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EC93F5E-A402-468D-8DE7-D6C031783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6" y="4923084"/>
            <a:ext cx="159772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1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450000" y="5638142"/>
            <a:ext cx="8244000" cy="1068984"/>
          </a:xfrm>
          <a:custGeom>
            <a:avLst/>
            <a:gdLst>
              <a:gd name="connsiteX0" fmla="*/ 0 w 7560840"/>
              <a:gd name="connsiteY0" fmla="*/ 0 h 969101"/>
              <a:gd name="connsiteX1" fmla="*/ 7560840 w 7560840"/>
              <a:gd name="connsiteY1" fmla="*/ 0 h 969101"/>
              <a:gd name="connsiteX2" fmla="*/ 7560840 w 7560840"/>
              <a:gd name="connsiteY2" fmla="*/ 969101 h 969101"/>
              <a:gd name="connsiteX3" fmla="*/ 0 w 7560840"/>
              <a:gd name="connsiteY3" fmla="*/ 969101 h 969101"/>
              <a:gd name="connsiteX4" fmla="*/ 0 w 7560840"/>
              <a:gd name="connsiteY4" fmla="*/ 0 h 96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0840" h="969101">
                <a:moveTo>
                  <a:pt x="0" y="0"/>
                </a:moveTo>
                <a:lnTo>
                  <a:pt x="7560840" y="0"/>
                </a:lnTo>
                <a:lnTo>
                  <a:pt x="7560840" y="969101"/>
                </a:lnTo>
                <a:lnTo>
                  <a:pt x="0" y="969101"/>
                </a:lnTo>
                <a:lnTo>
                  <a:pt x="0" y="0"/>
                </a:lnTo>
                <a:close/>
              </a:path>
            </a:pathLst>
          </a:custGeom>
          <a:solidFill>
            <a:srgbClr val="255997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8" tIns="170688" rIns="170688" bIns="170688" spcCol="1270" anchor="ctr"/>
          <a:lstStyle/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學生及家長共同簽名確認後</a:t>
            </a: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kumimoji="0" lang="zh-TW" altLang="en-US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國中端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規定時限繳回報名表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相關資料與報名費</a:t>
            </a: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endParaRPr kumimoji="0"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450000" y="4569157"/>
            <a:ext cx="8244000" cy="1068985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7" tIns="170689" rIns="170689" bIns="692698" spcCol="1270" anchor="ctr" anchorCtr="0">
            <a:noAutofit/>
          </a:bodyPr>
          <a:lstStyle/>
          <a:p>
            <a:pPr marL="36000" algn="ctr" defTabSz="1066800" fontAlgn="auto">
              <a:spcAft>
                <a:spcPts val="600"/>
              </a:spcAft>
              <a:defRPr/>
            </a:pPr>
            <a:r>
              <a:rPr kumimoji="0" lang="zh-TW" altLang="en-US" sz="2400" b="1" dirty="0"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志願選填截止後，由國中端列印報名確認表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209240"/>
            <a:ext cx="9144000" cy="832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學年度彰化區免試入學報名流程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481192" y="6342001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50000" y="2562286"/>
            <a:ext cx="8244000" cy="2025981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70687" tIns="170689" rIns="170688" bIns="692698" spcCol="1270" anchor="ctr" anchorCtr="0">
            <a:spAutoFit/>
          </a:bodyPr>
          <a:lstStyle/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線上志願選填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日下午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時起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                  至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日中午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時止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不限學校科系，多校多科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450356" y="963136"/>
            <a:ext cx="8244000" cy="1728111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rgbClr val="FFFF99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7" tIns="170689" rIns="170688" bIns="692698" spcCol="1270"/>
          <a:lstStyle/>
          <a:p>
            <a:pPr marL="36000" algn="ctr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個人序位查詢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日下午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時起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925" indent="3641725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日中午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時止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BA7BCC-A472-4FD2-8472-CD454CA1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8125"/>
            <a:ext cx="1431032" cy="14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4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0" y="116665"/>
            <a:ext cx="9144000" cy="6550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學年度彰化區免試入學比序項目積分對照表</a:t>
            </a:r>
            <a:endParaRPr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437536"/>
              </p:ext>
            </p:extLst>
          </p:nvPr>
        </p:nvGraphicFramePr>
        <p:xfrm>
          <a:off x="173510" y="787948"/>
          <a:ext cx="8858218" cy="5933527"/>
        </p:xfrm>
        <a:graphic>
          <a:graphicData uri="http://schemas.openxmlformats.org/drawingml/2006/table">
            <a:tbl>
              <a:tblPr/>
              <a:tblGrid>
                <a:gridCol w="90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464088894"/>
                    </a:ext>
                  </a:extLst>
                </a:gridCol>
                <a:gridCol w="71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892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比序項目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積分計算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不限志願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  第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1-20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志願序均為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;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第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志願序以後均為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連續選填同校同職群者皆計為同一志願序；日夜校視為同校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28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身分別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經濟弱勢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3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就近入學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彰化免試就學區及共同就學區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1"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品德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幹部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分；服務學習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小時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獎勵紀錄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大功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分；小功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分；嘉獎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功過相抵後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生活教育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完全或銷過後無懲處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分；無曠課紀錄者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280"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績優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健康與體育、藝術、綜合活動、科技，四擇三及格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五學期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分；四學期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分；三學期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72000" marR="7200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2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社團參與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參與學校社團績優每滿一學期</a:t>
                      </a:r>
                      <a:r>
                        <a:rPr lang="en-US" altLang="zh-TW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16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競賽成績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6/5/4/3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5/4/3/2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、縣賽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4/3/2/1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體適能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每項銅牌以上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分；中等或待加強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3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教育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會考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英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自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各科精熟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各科待加強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C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得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   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寫作測驗列為同分比序項目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028">
                <a:tc grid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均衡學習項目：只採原始成績，不採補考成績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B07D89-3BED-4654-95CE-17BB7A1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9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0" y="50507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彰化區免試入學比序項目積分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注意事項</a:t>
            </a:r>
            <a:endParaRPr lang="zh-TW" altLang="en-US" sz="2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B07D89-3BED-4654-95CE-17BB7A1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A0BEE71-BEDE-40FD-ACAA-18C09DEA2B83}"/>
              </a:ext>
            </a:extLst>
          </p:cNvPr>
          <p:cNvGrpSpPr/>
          <p:nvPr/>
        </p:nvGrpSpPr>
        <p:grpSpPr>
          <a:xfrm>
            <a:off x="514349" y="1300502"/>
            <a:ext cx="8115301" cy="4906756"/>
            <a:chOff x="514350" y="1268760"/>
            <a:chExt cx="8115301" cy="1656184"/>
          </a:xfrm>
          <a:noFill/>
        </p:grpSpPr>
        <p:sp>
          <p:nvSpPr>
            <p:cNvPr id="15" name="手繪多邊形 3">
              <a:extLst>
                <a:ext uri="{FF2B5EF4-FFF2-40B4-BE49-F238E27FC236}">
                  <a16:creationId xmlns:a16="http://schemas.microsoft.com/office/drawing/2014/main" id="{50068463-6913-480A-8894-231B616DF7A1}"/>
                </a:ext>
              </a:extLst>
            </p:cNvPr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t"/>
            <a:lstStyle/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國中列印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「積分檢核表」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並發給每一位學生</a:t>
              </a:r>
              <a:endParaRPr lang="en-US" altLang="zh-TW" sz="2400" b="1" dirty="0">
                <a:solidFill>
                  <a:schemeClr val="tx1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請務必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仔細檢視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各項積分是否正確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請於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「積分檢核表」的「小計」欄位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填寫積分</a:t>
              </a:r>
              <a:endParaRPr lang="en-US" altLang="zh-TW" sz="2400" b="1" dirty="0">
                <a:solidFill>
                  <a:srgbClr val="FF0000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+mn-ea"/>
                  <a:ea typeface="微軟正黑體" panose="020B0604030504040204" pitchFamily="34" charset="-120"/>
                </a:rPr>
                <a:t>請家長於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「積分檢核表」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簽名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，以示確認無誤</a:t>
              </a:r>
              <a:endParaRPr lang="en-US" altLang="zh-TW" sz="2400" b="1" dirty="0">
                <a:solidFill>
                  <a:schemeClr val="tx1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+mn-ea"/>
                  <a:ea typeface="微軟正黑體" panose="020B0604030504040204" pitchFamily="34" charset="-120"/>
                </a:rPr>
                <a:t>後續辦理積分審查，如果發現實際積分高於學生最初自行填寫確認之積分，則維持後者積分，意即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  <a:ea typeface="微軟正黑體" panose="020B0604030504040204" pitchFamily="34" charset="-120"/>
                </a:rPr>
                <a:t>不協助計算最佳化成績</a:t>
              </a: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">
              <a:extLst>
                <a:ext uri="{FF2B5EF4-FFF2-40B4-BE49-F238E27FC236}">
                  <a16:creationId xmlns:a16="http://schemas.microsoft.com/office/drawing/2014/main" id="{C327CF5A-60FA-4AA4-B8E8-B05FB138C42D}"/>
                </a:ext>
              </a:extLst>
            </p:cNvPr>
            <p:cNvSpPr/>
            <p:nvPr/>
          </p:nvSpPr>
          <p:spPr>
            <a:xfrm>
              <a:off x="514350" y="1268760"/>
              <a:ext cx="1181099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注意事項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54C437E-F756-4E2A-BFFB-5CDCDF21EA5E}"/>
              </a:ext>
            </a:extLst>
          </p:cNvPr>
          <p:cNvSpPr txBox="1"/>
          <p:nvPr/>
        </p:nvSpPr>
        <p:spPr>
          <a:xfrm>
            <a:off x="2065042" y="4797152"/>
            <a:ext cx="4630496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自我負責、重複確認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以保障自身升學權益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57AEA2C-664A-418B-9EBA-3D328FC26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30" y="4797152"/>
            <a:ext cx="159772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2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0580-F0E0-4CB6-9A02-48130C6B2EF7}" type="slidenum"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3</a:t>
            </a:fld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0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F19912B-992D-4F7F-8938-AF8ED57798FF}" type="slidenum"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/>
              <a:t>3</a:t>
            </a:fld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 bwMode="auto">
          <a:xfrm>
            <a:off x="1137460" y="5100142"/>
            <a:ext cx="6404365" cy="10486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十二年國民基本教育著重適性入學</a:t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引導教學正常化與強化生涯輔導</a:t>
            </a:r>
            <a:endParaRPr lang="zh-TW" altLang="en-US" sz="3200" b="1" u="sng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0" y="391151"/>
            <a:ext cx="9144000" cy="7961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十二年國民基本教育入學方式沿革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A6E1B4F-A9A0-4A81-98AE-8E4EF6078CC1}"/>
              </a:ext>
            </a:extLst>
          </p:cNvPr>
          <p:cNvGrpSpPr/>
          <p:nvPr/>
        </p:nvGrpSpPr>
        <p:grpSpPr>
          <a:xfrm>
            <a:off x="633414" y="1298890"/>
            <a:ext cx="7610994" cy="3657338"/>
            <a:chOff x="711997" y="1256715"/>
            <a:chExt cx="7590527" cy="3657338"/>
          </a:xfrm>
        </p:grpSpPr>
        <p:grpSp>
          <p:nvGrpSpPr>
            <p:cNvPr id="155652" name="群組 11"/>
            <p:cNvGrpSpPr>
              <a:grpSpLocks/>
            </p:cNvGrpSpPr>
            <p:nvPr/>
          </p:nvGrpSpPr>
          <p:grpSpPr bwMode="auto">
            <a:xfrm>
              <a:off x="711997" y="1256715"/>
              <a:ext cx="7590527" cy="3657338"/>
              <a:chOff x="610868" y="1068703"/>
              <a:chExt cx="7590940" cy="3656679"/>
            </a:xfrm>
          </p:grpSpPr>
          <p:sp>
            <p:nvSpPr>
              <p:cNvPr id="7173" name="文字方塊 21"/>
              <p:cNvSpPr txBox="1">
                <a:spLocks noChangeArrowheads="1"/>
              </p:cNvSpPr>
              <p:nvPr/>
            </p:nvSpPr>
            <p:spPr bwMode="auto">
              <a:xfrm>
                <a:off x="4619402" y="1068703"/>
                <a:ext cx="3386321" cy="9539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免試入學、特色招生</a:t>
                </a:r>
                <a:endPara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興趣、性向、能力</a:t>
                </a:r>
                <a:endPara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4" name="文字方塊 23"/>
              <p:cNvSpPr txBox="1">
                <a:spLocks noChangeArrowheads="1"/>
              </p:cNvSpPr>
              <p:nvPr/>
            </p:nvSpPr>
            <p:spPr bwMode="auto">
              <a:xfrm>
                <a:off x="3372212" y="4095195"/>
                <a:ext cx="1008063" cy="523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基測</a:t>
                </a:r>
              </a:p>
            </p:txBody>
          </p:sp>
          <p:sp>
            <p:nvSpPr>
              <p:cNvPr id="25" name="Text Box 34"/>
              <p:cNvSpPr txBox="1">
                <a:spLocks noChangeArrowheads="1"/>
              </p:cNvSpPr>
              <p:nvPr/>
            </p:nvSpPr>
            <p:spPr bwMode="auto">
              <a:xfrm>
                <a:off x="3071690" y="3419496"/>
                <a:ext cx="1757721" cy="46376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90~102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8" name="Line 27"/>
              <p:cNvSpPr>
                <a:spLocks noChangeShapeType="1"/>
              </p:cNvSpPr>
              <p:nvPr/>
            </p:nvSpPr>
            <p:spPr bwMode="auto">
              <a:xfrm flipV="1">
                <a:off x="2955647" y="3884026"/>
                <a:ext cx="18559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oval" w="lg" len="med"/>
                <a:tailEnd type="oval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9" name="Line 27"/>
              <p:cNvSpPr>
                <a:spLocks noChangeShapeType="1"/>
              </p:cNvSpPr>
              <p:nvPr/>
            </p:nvSpPr>
            <p:spPr bwMode="auto">
              <a:xfrm flipV="1">
                <a:off x="4859859" y="3868473"/>
                <a:ext cx="2905409" cy="14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4948082" y="3410577"/>
                <a:ext cx="1649492" cy="46376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103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年迄今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Text Box 34"/>
              <p:cNvSpPr txBox="1">
                <a:spLocks noChangeArrowheads="1"/>
              </p:cNvSpPr>
              <p:nvPr/>
            </p:nvSpPr>
            <p:spPr bwMode="auto">
              <a:xfrm>
                <a:off x="872585" y="3413541"/>
                <a:ext cx="2320121" cy="46376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民國</a:t>
                </a: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年以前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1259367" y="1530130"/>
                <a:ext cx="3047965" cy="523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『</a:t>
                </a: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』</a:t>
                </a: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為導向</a:t>
                </a:r>
              </a:p>
            </p:txBody>
          </p:sp>
          <p:sp>
            <p:nvSpPr>
              <p:cNvPr id="10260" name="右大括弧 2"/>
              <p:cNvSpPr>
                <a:spLocks/>
              </p:cNvSpPr>
              <p:nvPr/>
            </p:nvSpPr>
            <p:spPr bwMode="auto">
              <a:xfrm rot="-5400000">
                <a:off x="2530300" y="127429"/>
                <a:ext cx="349187" cy="4188052"/>
              </a:xfrm>
              <a:prstGeom prst="rightBrace">
                <a:avLst>
                  <a:gd name="adj1" fmla="val 33427"/>
                  <a:gd name="adj2" fmla="val 50384"/>
                </a:avLst>
              </a:prstGeom>
              <a:noFill/>
              <a:ln w="19050" algn="ctr">
                <a:solidFill>
                  <a:srgbClr val="000099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spcBef>
                    <a:spcPct val="50000"/>
                  </a:spcBef>
                  <a:defRPr/>
                </a:pPr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" name="Rectangle 41"/>
              <p:cNvSpPr>
                <a:spLocks noChangeArrowheads="1"/>
              </p:cNvSpPr>
              <p:nvPr/>
            </p:nvSpPr>
            <p:spPr bwMode="auto">
              <a:xfrm>
                <a:off x="611188" y="2396627"/>
                <a:ext cx="2328350" cy="1008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聯考入學</a:t>
                </a:r>
              </a:p>
            </p:txBody>
          </p:sp>
          <p:sp>
            <p:nvSpPr>
              <p:cNvPr id="39" name="Rectangle 41"/>
              <p:cNvSpPr>
                <a:spLocks noChangeArrowheads="1"/>
              </p:cNvSpPr>
              <p:nvPr/>
            </p:nvSpPr>
            <p:spPr bwMode="auto">
              <a:xfrm>
                <a:off x="2927966" y="2396627"/>
                <a:ext cx="1896554" cy="10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44000">
                    <a:schemeClr val="tx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多元入學</a:t>
                </a:r>
              </a:p>
            </p:txBody>
          </p:sp>
          <p:sp>
            <p:nvSpPr>
              <p:cNvPr id="40" name="文字方塊 21"/>
              <p:cNvSpPr txBox="1">
                <a:spLocks noChangeArrowheads="1"/>
              </p:cNvSpPr>
              <p:nvPr/>
            </p:nvSpPr>
            <p:spPr bwMode="auto">
              <a:xfrm>
                <a:off x="4798921" y="4091203"/>
                <a:ext cx="3402887" cy="5231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800" b="1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會考：確保學力品質     </a:t>
                </a:r>
                <a:endPara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75" name="Line 27"/>
              <p:cNvSpPr>
                <a:spLocks noChangeShapeType="1"/>
              </p:cNvSpPr>
              <p:nvPr/>
            </p:nvSpPr>
            <p:spPr bwMode="auto">
              <a:xfrm>
                <a:off x="953669" y="3875865"/>
                <a:ext cx="197429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211" name="Rectangle 41"/>
              <p:cNvSpPr>
                <a:spLocks noChangeArrowheads="1"/>
              </p:cNvSpPr>
              <p:nvPr/>
            </p:nvSpPr>
            <p:spPr bwMode="auto">
              <a:xfrm>
                <a:off x="4824519" y="2389381"/>
                <a:ext cx="2940749" cy="1008000"/>
              </a:xfrm>
              <a:prstGeom prst="rect">
                <a:avLst/>
              </a:prstGeom>
              <a:solidFill>
                <a:srgbClr val="CCFF99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適性入學</a:t>
                </a:r>
                <a:endParaRPr kumimoji="0" lang="en-US" altLang="zh-TW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" name="直線接點 4"/>
              <p:cNvCxnSpPr>
                <a:cxnSpLocks/>
              </p:cNvCxnSpPr>
              <p:nvPr/>
            </p:nvCxnSpPr>
            <p:spPr>
              <a:xfrm>
                <a:off x="2939857" y="2389701"/>
                <a:ext cx="25280" cy="2335681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/>
              <p:cNvCxnSpPr>
                <a:cxnSpLocks/>
              </p:cNvCxnSpPr>
              <p:nvPr/>
            </p:nvCxnSpPr>
            <p:spPr>
              <a:xfrm flipH="1">
                <a:off x="4817972" y="2430968"/>
                <a:ext cx="6349" cy="227593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681" name="文字方塊 23"/>
              <p:cNvSpPr txBox="1">
                <a:spLocks noChangeArrowheads="1"/>
              </p:cNvSpPr>
              <p:nvPr/>
            </p:nvSpPr>
            <p:spPr bwMode="auto">
              <a:xfrm>
                <a:off x="1662027" y="4095195"/>
                <a:ext cx="1008063" cy="523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聯考</a:t>
                </a:r>
              </a:p>
            </p:txBody>
          </p:sp>
        </p:grpSp>
        <p:sp>
          <p:nvSpPr>
            <p:cNvPr id="26" name="右大括弧 2">
              <a:extLst>
                <a:ext uri="{FF2B5EF4-FFF2-40B4-BE49-F238E27FC236}">
                  <a16:creationId xmlns:a16="http://schemas.microsoft.com/office/drawing/2014/main" id="{D9FEE4B0-5C30-4FAE-A141-C81AEAE1C6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12440" y="924184"/>
              <a:ext cx="373093" cy="2947138"/>
            </a:xfrm>
            <a:prstGeom prst="rightBrace">
              <a:avLst>
                <a:gd name="adj1" fmla="val 33427"/>
                <a:gd name="adj2" fmla="val 50384"/>
              </a:avLst>
            </a:prstGeom>
            <a:noFill/>
            <a:ln w="19050" algn="ctr">
              <a:solidFill>
                <a:srgbClr val="000099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14935793-46CD-4961-BC25-7679FADF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1039" y="2126421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7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50700"/>
              </p:ext>
            </p:extLst>
          </p:nvPr>
        </p:nvGraphicFramePr>
        <p:xfrm>
          <a:off x="179512" y="1164144"/>
          <a:ext cx="6048672" cy="552240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志願序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群科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志願序積分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1-1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H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2-1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2-2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鑄造科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2-3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機電科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2-4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機械木模科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3-1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建築科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土木與建築群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4-1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資訊科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電機與電子群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5-1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C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電機與電子群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6-1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農業群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6-2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農場經營科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農業群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7-1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化工群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19-1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D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電機與電子群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20-1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動力機械群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21-1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建築科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土木與建築群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22-1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 bwMode="auto">
          <a:xfrm>
            <a:off x="10344" y="410725"/>
            <a:ext cx="9133656" cy="692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  <a:defRPr/>
            </a:pPr>
            <a:r>
              <a:rPr kumimoji="1"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彰化區免試入學志願序計分方式</a:t>
            </a:r>
            <a:r>
              <a:rPr kumimoji="1" lang="zh-TW" altLang="en-US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3" name="矩形 12"/>
          <p:cNvSpPr/>
          <p:nvPr/>
        </p:nvSpPr>
        <p:spPr>
          <a:xfrm>
            <a:off x="6362200" y="1268760"/>
            <a:ext cx="2604628" cy="4248472"/>
          </a:xfrm>
          <a:prstGeom prst="rect">
            <a:avLst/>
          </a:prstGeom>
          <a:solidFill>
            <a:srgbClr val="FEF7F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連續選填同校同職群 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者皆計為同一志願序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積分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1-20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志願序積分</a:t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均為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</a:t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願序以後均為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>
              <a:lnSpc>
                <a:spcPts val="2000"/>
              </a:lnSpc>
            </a:pPr>
            <a:endParaRPr lang="zh-TW" altLang="en-US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建議志願至少選填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以上，避免高分落榜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項比</a:t>
            </a: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志願序，例如：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(1-1)&gt;(2-1)</a:t>
            </a: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(2-1)&gt;(2-2)&gt;(2-3)</a:t>
            </a: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DC06887-9071-47DA-8999-333B57DF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24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84882"/>
            <a:ext cx="9144000" cy="8490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kumimoji="1"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彰化區免試入學比序方式</a:t>
            </a:r>
            <a:r>
              <a:rPr kumimoji="1" lang="zh-TW" altLang="en-US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3" name="內容版面配置區 2"/>
          <p:cNvSpPr>
            <a:spLocks/>
          </p:cNvSpPr>
          <p:nvPr/>
        </p:nvSpPr>
        <p:spPr bwMode="auto">
          <a:xfrm>
            <a:off x="468313" y="1310142"/>
            <a:ext cx="8229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報名人數未超過招生人數時，則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全部錄取</a:t>
            </a:r>
            <a:b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招生人數時，則進行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04" name="內容版面配置區 2"/>
          <p:cNvSpPr>
            <a:spLocks/>
          </p:cNvSpPr>
          <p:nvPr/>
        </p:nvSpPr>
        <p:spPr bwMode="auto">
          <a:xfrm>
            <a:off x="468312" y="2276872"/>
            <a:ext cx="856818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比序先比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總積分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，依照學生選填之志願進行分發。若總積分相同，再進行同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分比序，順序如下</a:t>
            </a:r>
            <a:endParaRPr kumimoji="0"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                          </a:t>
            </a:r>
            <a:r>
              <a:rPr kumimoji="0"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各科順序為國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、數、英、自、社</a:t>
            </a:r>
            <a:r>
              <a:rPr kumimoji="0"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比序後仍超額時，則增額錄取</a:t>
            </a:r>
            <a:r>
              <a:rPr kumimoji="0" lang="en-US" altLang="zh-TW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5" name="AutoShape 8"/>
          <p:cNvSpPr>
            <a:spLocks noChangeArrowheads="1"/>
          </p:cNvSpPr>
          <p:nvPr/>
        </p:nvSpPr>
        <p:spPr bwMode="auto">
          <a:xfrm>
            <a:off x="868076" y="3093074"/>
            <a:ext cx="7811169" cy="2374900"/>
          </a:xfrm>
          <a:prstGeom prst="homePlate">
            <a:avLst>
              <a:gd name="adj" fmla="val 12032"/>
            </a:avLst>
          </a:prstGeom>
          <a:solidFill>
            <a:schemeClr val="accent6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6" name="Group 9"/>
          <p:cNvGrpSpPr>
            <a:grpSpLocks/>
          </p:cNvGrpSpPr>
          <p:nvPr/>
        </p:nvGrpSpPr>
        <p:grpSpPr bwMode="auto">
          <a:xfrm>
            <a:off x="1925196" y="3333013"/>
            <a:ext cx="287338" cy="1943101"/>
            <a:chOff x="657" y="1071"/>
            <a:chExt cx="1270" cy="2677"/>
          </a:xfrm>
        </p:grpSpPr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志願序</a:t>
              </a:r>
              <a:endParaRPr lang="en-US" altLang="zh-TW" sz="20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積分</a:t>
              </a:r>
            </a:p>
          </p:txBody>
        </p:sp>
        <p:sp>
          <p:nvSpPr>
            <p:cNvPr id="108" name="Rectangle 1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</a:p>
          </p:txBody>
        </p:sp>
      </p:grpSp>
      <p:grpSp>
        <p:nvGrpSpPr>
          <p:cNvPr id="109" name="Group 12"/>
          <p:cNvGrpSpPr>
            <a:grpSpLocks/>
          </p:cNvGrpSpPr>
          <p:nvPr/>
        </p:nvGrpSpPr>
        <p:grpSpPr bwMode="auto">
          <a:xfrm>
            <a:off x="2356996" y="3333013"/>
            <a:ext cx="287338" cy="1943101"/>
            <a:chOff x="657" y="1071"/>
            <a:chExt cx="1270" cy="2677"/>
          </a:xfrm>
        </p:grpSpPr>
        <p:sp>
          <p:nvSpPr>
            <p:cNvPr id="110" name="Rectangle 13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latin typeface="微軟正黑體" pitchFamily="34" charset="-120"/>
                  <a:ea typeface="微軟正黑體" pitchFamily="34" charset="-120"/>
                </a:rPr>
                <a:t>志願序</a:t>
              </a:r>
            </a:p>
          </p:txBody>
        </p:sp>
        <p:sp>
          <p:nvSpPr>
            <p:cNvPr id="111" name="Rectangle 14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grpSp>
        <p:nvGrpSpPr>
          <p:cNvPr id="112" name="Group 15"/>
          <p:cNvGrpSpPr>
            <a:grpSpLocks/>
          </p:cNvGrpSpPr>
          <p:nvPr/>
        </p:nvGrpSpPr>
        <p:grpSpPr bwMode="auto">
          <a:xfrm>
            <a:off x="2790384" y="3333013"/>
            <a:ext cx="287337" cy="1943101"/>
            <a:chOff x="657" y="1071"/>
            <a:chExt cx="1270" cy="2677"/>
          </a:xfrm>
        </p:grpSpPr>
        <p:sp>
          <p:nvSpPr>
            <p:cNvPr id="113" name="Rectangle 16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latin typeface="微軟正黑體" pitchFamily="34" charset="-120"/>
                  <a:ea typeface="微軟正黑體" pitchFamily="34" charset="-120"/>
                </a:rPr>
                <a:t>就近入學</a:t>
              </a:r>
            </a:p>
          </p:txBody>
        </p:sp>
        <p:sp>
          <p:nvSpPr>
            <p:cNvPr id="114" name="Rectangle 17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３</a:t>
              </a:r>
            </a:p>
          </p:txBody>
        </p:sp>
      </p:grpSp>
      <p:grpSp>
        <p:nvGrpSpPr>
          <p:cNvPr id="115" name="Group 18"/>
          <p:cNvGrpSpPr>
            <a:grpSpLocks/>
          </p:cNvGrpSpPr>
          <p:nvPr/>
        </p:nvGrpSpPr>
        <p:grpSpPr bwMode="auto">
          <a:xfrm>
            <a:off x="3222184" y="3333013"/>
            <a:ext cx="773752" cy="1943101"/>
            <a:chOff x="657" y="1071"/>
            <a:chExt cx="1270" cy="2677"/>
          </a:xfrm>
        </p:grpSpPr>
        <p:sp>
          <p:nvSpPr>
            <p:cNvPr id="116" name="Rectangle 19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endPara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7" name="Rectangle 20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４</a:t>
              </a:r>
            </a:p>
          </p:txBody>
        </p:sp>
      </p:grpSp>
      <p:grpSp>
        <p:nvGrpSpPr>
          <p:cNvPr id="118" name="Group 21"/>
          <p:cNvGrpSpPr>
            <a:grpSpLocks/>
          </p:cNvGrpSpPr>
          <p:nvPr/>
        </p:nvGrpSpPr>
        <p:grpSpPr bwMode="auto">
          <a:xfrm>
            <a:off x="4083332" y="3352233"/>
            <a:ext cx="287337" cy="1943101"/>
            <a:chOff x="657" y="1071"/>
            <a:chExt cx="1270" cy="2677"/>
          </a:xfrm>
        </p:grpSpPr>
        <p:sp>
          <p:nvSpPr>
            <p:cNvPr id="119" name="Rectangle 22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經濟弱勢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Rectangle 23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５</a:t>
              </a:r>
            </a:p>
          </p:txBody>
        </p:sp>
      </p:grpSp>
      <p:grpSp>
        <p:nvGrpSpPr>
          <p:cNvPr id="121" name="Group 24"/>
          <p:cNvGrpSpPr>
            <a:grpSpLocks/>
          </p:cNvGrpSpPr>
          <p:nvPr/>
        </p:nvGrpSpPr>
        <p:grpSpPr bwMode="auto">
          <a:xfrm>
            <a:off x="4515132" y="3352233"/>
            <a:ext cx="288925" cy="1943101"/>
            <a:chOff x="657" y="1071"/>
            <a:chExt cx="1270" cy="2677"/>
          </a:xfrm>
        </p:grpSpPr>
        <p:sp>
          <p:nvSpPr>
            <p:cNvPr id="122" name="Rectangle 25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均衡學習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Rectangle 26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６</a:t>
              </a:r>
            </a:p>
          </p:txBody>
        </p:sp>
      </p:grpSp>
      <p:grpSp>
        <p:nvGrpSpPr>
          <p:cNvPr id="124" name="Group 27"/>
          <p:cNvGrpSpPr>
            <a:grpSpLocks/>
          </p:cNvGrpSpPr>
          <p:nvPr/>
        </p:nvGrpSpPr>
        <p:grpSpPr bwMode="auto">
          <a:xfrm>
            <a:off x="4946932" y="3352233"/>
            <a:ext cx="288925" cy="1943101"/>
            <a:chOff x="657" y="1071"/>
            <a:chExt cx="1270" cy="2677"/>
          </a:xfrm>
        </p:grpSpPr>
        <p:sp>
          <p:nvSpPr>
            <p:cNvPr id="125" name="Rectangle 28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服務學習</a:t>
              </a:r>
            </a:p>
          </p:txBody>
        </p:sp>
        <p:sp>
          <p:nvSpPr>
            <p:cNvPr id="126" name="Rectangle 29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７</a:t>
              </a:r>
            </a:p>
          </p:txBody>
        </p:sp>
      </p:grpSp>
      <p:grpSp>
        <p:nvGrpSpPr>
          <p:cNvPr id="127" name="Group 30"/>
          <p:cNvGrpSpPr>
            <a:grpSpLocks/>
          </p:cNvGrpSpPr>
          <p:nvPr/>
        </p:nvGrpSpPr>
        <p:grpSpPr bwMode="auto">
          <a:xfrm>
            <a:off x="5378732" y="3352233"/>
            <a:ext cx="288925" cy="1943101"/>
            <a:chOff x="657" y="1071"/>
            <a:chExt cx="1270" cy="2677"/>
          </a:xfrm>
        </p:grpSpPr>
        <p:sp>
          <p:nvSpPr>
            <p:cNvPr id="128" name="Rectangle 31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生活教育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Rectangle 32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８</a:t>
              </a:r>
            </a:p>
          </p:txBody>
        </p:sp>
      </p:grpSp>
      <p:grpSp>
        <p:nvGrpSpPr>
          <p:cNvPr id="130" name="Group 33"/>
          <p:cNvGrpSpPr>
            <a:grpSpLocks/>
          </p:cNvGrpSpPr>
          <p:nvPr/>
        </p:nvGrpSpPr>
        <p:grpSpPr bwMode="auto">
          <a:xfrm>
            <a:off x="5810532" y="3352233"/>
            <a:ext cx="287337" cy="1943101"/>
            <a:chOff x="657" y="1071"/>
            <a:chExt cx="1270" cy="2677"/>
          </a:xfrm>
        </p:grpSpPr>
        <p:sp>
          <p:nvSpPr>
            <p:cNvPr id="131" name="Rectangle 3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競賽表現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Rectangle 35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９</a:t>
              </a:r>
            </a:p>
          </p:txBody>
        </p:sp>
      </p:grpSp>
      <p:grpSp>
        <p:nvGrpSpPr>
          <p:cNvPr id="133" name="Group 36"/>
          <p:cNvGrpSpPr>
            <a:grpSpLocks/>
          </p:cNvGrpSpPr>
          <p:nvPr/>
        </p:nvGrpSpPr>
        <p:grpSpPr bwMode="auto">
          <a:xfrm>
            <a:off x="6174211" y="3352233"/>
            <a:ext cx="287338" cy="1943101"/>
            <a:chOff x="657" y="1071"/>
            <a:chExt cx="1270" cy="2677"/>
          </a:xfrm>
        </p:grpSpPr>
        <p:sp>
          <p:nvSpPr>
            <p:cNvPr id="134" name="Rectangle 37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獎勵紀錄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Rectangle 38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</a:p>
          </p:txBody>
        </p:sp>
      </p:grpSp>
      <p:grpSp>
        <p:nvGrpSpPr>
          <p:cNvPr id="136" name="Group 39"/>
          <p:cNvGrpSpPr>
            <a:grpSpLocks/>
          </p:cNvGrpSpPr>
          <p:nvPr/>
        </p:nvGrpSpPr>
        <p:grpSpPr bwMode="auto">
          <a:xfrm>
            <a:off x="6573437" y="3369468"/>
            <a:ext cx="287338" cy="1943101"/>
            <a:chOff x="657" y="1071"/>
            <a:chExt cx="1270" cy="2677"/>
          </a:xfrm>
        </p:grpSpPr>
        <p:sp>
          <p:nvSpPr>
            <p:cNvPr id="137" name="Rectangle 4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體適能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Rectangle 4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11</a:t>
              </a:r>
            </a:p>
          </p:txBody>
        </p:sp>
      </p:grpSp>
      <p:sp>
        <p:nvSpPr>
          <p:cNvPr id="139" name="Rectangle 42"/>
          <p:cNvSpPr>
            <a:spLocks noChangeArrowheads="1"/>
          </p:cNvSpPr>
          <p:nvPr/>
        </p:nvSpPr>
        <p:spPr bwMode="auto">
          <a:xfrm>
            <a:off x="1133034" y="3333012"/>
            <a:ext cx="576262" cy="1943100"/>
          </a:xfrm>
          <a:prstGeom prst="rect">
            <a:avLst/>
          </a:prstGeom>
          <a:solidFill>
            <a:srgbClr val="FF00FF">
              <a:alpha val="25000"/>
            </a:srgbClr>
          </a:solidFill>
          <a:ln w="12700" algn="ctr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總積分相同</a:t>
            </a:r>
          </a:p>
        </p:txBody>
      </p:sp>
      <p:grpSp>
        <p:nvGrpSpPr>
          <p:cNvPr id="140" name="Group 43"/>
          <p:cNvGrpSpPr>
            <a:grpSpLocks/>
          </p:cNvGrpSpPr>
          <p:nvPr/>
        </p:nvGrpSpPr>
        <p:grpSpPr bwMode="auto">
          <a:xfrm>
            <a:off x="2356996" y="3333013"/>
            <a:ext cx="287338" cy="1943101"/>
            <a:chOff x="657" y="1071"/>
            <a:chExt cx="1270" cy="2677"/>
          </a:xfrm>
        </p:grpSpPr>
        <p:sp>
          <p:nvSpPr>
            <p:cNvPr id="141" name="Rectangle 4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就近入學</a:t>
              </a:r>
            </a:p>
          </p:txBody>
        </p:sp>
        <p:sp>
          <p:nvSpPr>
            <p:cNvPr id="142" name="Rectangle 45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grpSp>
        <p:nvGrpSpPr>
          <p:cNvPr id="143" name="Group 46"/>
          <p:cNvGrpSpPr>
            <a:grpSpLocks/>
          </p:cNvGrpSpPr>
          <p:nvPr/>
        </p:nvGrpSpPr>
        <p:grpSpPr bwMode="auto">
          <a:xfrm>
            <a:off x="2790384" y="3333013"/>
            <a:ext cx="287337" cy="1943101"/>
            <a:chOff x="657" y="1071"/>
            <a:chExt cx="1270" cy="2677"/>
          </a:xfrm>
        </p:grpSpPr>
        <p:sp>
          <p:nvSpPr>
            <p:cNvPr id="144" name="Rectangle 47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寫作測驗</a:t>
              </a:r>
              <a:endPara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*</a:t>
              </a:r>
            </a:p>
          </p:txBody>
        </p:sp>
        <p:sp>
          <p:nvSpPr>
            <p:cNvPr id="145" name="Rectangle 48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３</a:t>
              </a:r>
            </a:p>
          </p:txBody>
        </p:sp>
      </p:grpSp>
      <p:grpSp>
        <p:nvGrpSpPr>
          <p:cNvPr id="146" name="Group 53"/>
          <p:cNvGrpSpPr>
            <a:grpSpLocks/>
          </p:cNvGrpSpPr>
          <p:nvPr/>
        </p:nvGrpSpPr>
        <p:grpSpPr bwMode="auto">
          <a:xfrm>
            <a:off x="7766143" y="3351885"/>
            <a:ext cx="287338" cy="1924229"/>
            <a:chOff x="657" y="1097"/>
            <a:chExt cx="1270" cy="2651"/>
          </a:xfrm>
        </p:grpSpPr>
        <p:sp>
          <p:nvSpPr>
            <p:cNvPr id="147" name="Rectangle 5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各科積分</a:t>
              </a:r>
            </a:p>
          </p:txBody>
        </p:sp>
        <p:sp>
          <p:nvSpPr>
            <p:cNvPr id="148" name="Rectangle 55"/>
            <p:cNvSpPr>
              <a:spLocks noChangeArrowheads="1"/>
            </p:cNvSpPr>
            <p:nvPr/>
          </p:nvSpPr>
          <p:spPr bwMode="auto">
            <a:xfrm>
              <a:off x="657" y="1097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14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7341872" y="3596497"/>
            <a:ext cx="287338" cy="1679617"/>
          </a:xfrm>
          <a:prstGeom prst="rect">
            <a:avLst/>
          </a:prstGeom>
          <a:solidFill>
            <a:srgbClr val="CAEEED"/>
          </a:solidFill>
          <a:ln w="12700" algn="ctr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會考</a:t>
            </a:r>
          </a:p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總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積分</a:t>
            </a:r>
          </a:p>
          <a:p>
            <a:pPr algn="ctr"/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Rectangle 55"/>
          <p:cNvSpPr>
            <a:spLocks noChangeArrowheads="1"/>
          </p:cNvSpPr>
          <p:nvPr/>
        </p:nvSpPr>
        <p:spPr bwMode="auto">
          <a:xfrm>
            <a:off x="7341872" y="3333013"/>
            <a:ext cx="287338" cy="263484"/>
          </a:xfrm>
          <a:prstGeom prst="rect">
            <a:avLst/>
          </a:prstGeom>
          <a:solidFill>
            <a:srgbClr val="4878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49096" y="3637599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志願序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534271" y="3596109"/>
            <a:ext cx="461665" cy="17081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「即志願順位」</a:t>
            </a:r>
          </a:p>
        </p:txBody>
      </p:sp>
      <p:grpSp>
        <p:nvGrpSpPr>
          <p:cNvPr id="56" name="Group 39"/>
          <p:cNvGrpSpPr>
            <a:grpSpLocks/>
          </p:cNvGrpSpPr>
          <p:nvPr/>
        </p:nvGrpSpPr>
        <p:grpSpPr bwMode="auto">
          <a:xfrm>
            <a:off x="6949442" y="3352233"/>
            <a:ext cx="287338" cy="1943101"/>
            <a:chOff x="657" y="1071"/>
            <a:chExt cx="1270" cy="2677"/>
          </a:xfrm>
        </p:grpSpPr>
        <p:sp>
          <p:nvSpPr>
            <p:cNvPr id="57" name="Rectangle 4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社團參與</a:t>
              </a:r>
            </a:p>
          </p:txBody>
        </p:sp>
        <p:sp>
          <p:nvSpPr>
            <p:cNvPr id="58" name="Rectangle 4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0541A9-44DE-44FD-A343-FB2BB7D1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D35A1C4-2E18-425B-8402-CEB389EA08A3}"/>
              </a:ext>
            </a:extLst>
          </p:cNvPr>
          <p:cNvSpPr txBox="1"/>
          <p:nvPr/>
        </p:nvSpPr>
        <p:spPr>
          <a:xfrm>
            <a:off x="3243812" y="637371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235016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4E7486-2C39-4A50-AFD2-74D5E90E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標題 3"/>
          <p:cNvSpPr txBox="1">
            <a:spLocks/>
          </p:cNvSpPr>
          <p:nvPr/>
        </p:nvSpPr>
        <p:spPr bwMode="auto">
          <a:xfrm>
            <a:off x="11435" y="398638"/>
            <a:ext cx="9144000" cy="884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彰化區免試入學積分序位查詢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5" y="1343638"/>
            <a:ext cx="8229600" cy="53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71124" y="3140968"/>
            <a:ext cx="1368152" cy="408307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7676"/>
          <a:stretch/>
        </p:blipFill>
        <p:spPr bwMode="auto">
          <a:xfrm>
            <a:off x="3450711" y="1343638"/>
            <a:ext cx="5256584" cy="50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483356" y="4869160"/>
            <a:ext cx="3039040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75" y="1557243"/>
            <a:ext cx="410445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6"/>
          <a:srcRect l="21977" t="6039" r="49106" b="83680"/>
          <a:stretch/>
        </p:blipFill>
        <p:spPr bwMode="auto">
          <a:xfrm>
            <a:off x="468635" y="1343638"/>
            <a:ext cx="3008541" cy="1111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AE3A2DA-A415-4435-B378-189BD0BBA1AE}"/>
              </a:ext>
            </a:extLst>
          </p:cNvPr>
          <p:cNvSpPr txBox="1"/>
          <p:nvPr/>
        </p:nvSpPr>
        <p:spPr>
          <a:xfrm>
            <a:off x="4015340" y="1673814"/>
            <a:ext cx="340636" cy="172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239D27-1117-4C79-9B34-CC4C8D2F380A}"/>
              </a:ext>
            </a:extLst>
          </p:cNvPr>
          <p:cNvSpPr txBox="1"/>
          <p:nvPr/>
        </p:nvSpPr>
        <p:spPr>
          <a:xfrm>
            <a:off x="2694945" y="1813231"/>
            <a:ext cx="340636" cy="172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9F313C3-8FC3-449C-9B35-B5321E8C186A}"/>
              </a:ext>
            </a:extLst>
          </p:cNvPr>
          <p:cNvSpPr txBox="1"/>
          <p:nvPr/>
        </p:nvSpPr>
        <p:spPr>
          <a:xfrm>
            <a:off x="1259632" y="1985847"/>
            <a:ext cx="432048" cy="363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583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82314" y="1830842"/>
            <a:ext cx="2544297" cy="4291199"/>
          </a:xfrm>
          <a:prstGeom prst="flowChartAlternateProcess">
            <a:avLst/>
          </a:prstGeom>
          <a:solidFill>
            <a:srgbClr val="FFFFFF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彰化高中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523</a:t>
            </a:r>
            <a:endParaRPr kumimoji="0"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彰化女中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406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員林高中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392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溪湖高中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368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和美實驗學校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74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鹿港高中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303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彰藝中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普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)105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和美高中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85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二林高中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70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田中高中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50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成功高中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81</a:t>
            </a: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3498401" y="1815981"/>
            <a:ext cx="2652532" cy="3637245"/>
          </a:xfrm>
          <a:prstGeom prst="flowChartAlternateProcess">
            <a:avLst/>
          </a:prstGeom>
          <a:solidFill>
            <a:srgbClr val="FFFFFF"/>
          </a:solidFill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kumimoji="0" lang="en-US" altLang="zh-TW" sz="2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彰化高商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413</a:t>
            </a: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彰師附工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376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員林家商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222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秀水高工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175</a:t>
            </a: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北斗家商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240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員林農工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272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永靖高工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230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二林工商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232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員林崇實高工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237</a:t>
            </a:r>
          </a:p>
          <a:p>
            <a:endParaRPr kumimoji="0" lang="en-US" altLang="zh-TW" sz="2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494513" y="1820816"/>
            <a:ext cx="1965919" cy="17108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文興高中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79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達德商工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188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正德高中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248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精誠高中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205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0" y="289161"/>
            <a:ext cx="9144000" cy="86614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kumimoji="0"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招生名額</a:t>
            </a:r>
            <a:endParaRPr kumimoji="0"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ECDC26-55F9-430F-86F3-609DA421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B258CA1-C553-47B4-A325-70A01545C77E}"/>
              </a:ext>
            </a:extLst>
          </p:cNvPr>
          <p:cNvSpPr txBox="1"/>
          <p:nvPr/>
        </p:nvSpPr>
        <p:spPr>
          <a:xfrm>
            <a:off x="2838342" y="6279232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F6531D9-CB8A-402B-98A0-B3B1B0501A00}"/>
              </a:ext>
            </a:extLst>
          </p:cNvPr>
          <p:cNvSpPr txBox="1"/>
          <p:nvPr/>
        </p:nvSpPr>
        <p:spPr>
          <a:xfrm>
            <a:off x="3779893" y="5590685"/>
            <a:ext cx="4272488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公立</a:t>
            </a:r>
            <a:r>
              <a:rPr lang="en-US" altLang="zh-TW" sz="2800" b="1" dirty="0"/>
              <a:t>4854+</a:t>
            </a:r>
            <a:r>
              <a:rPr lang="zh-TW" altLang="en-US" sz="2800" b="1" dirty="0"/>
              <a:t>私立</a:t>
            </a:r>
            <a:r>
              <a:rPr lang="en-US" altLang="zh-TW" sz="2800" b="1" dirty="0"/>
              <a:t>720=5574</a:t>
            </a:r>
            <a:endParaRPr lang="zh-TW" altLang="en-US" sz="2800" b="1" dirty="0"/>
          </a:p>
        </p:txBody>
      </p:sp>
      <p:pic>
        <p:nvPicPr>
          <p:cNvPr id="25" name="圖片 1">
            <a:extLst>
              <a:ext uri="{FF2B5EF4-FFF2-40B4-BE49-F238E27FC236}">
                <a16:creationId xmlns:a16="http://schemas.microsoft.com/office/drawing/2014/main" id="{95F193F6-9D19-4DD0-AD94-C20A05FFA6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860223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367A8C7C-1FFC-46C5-96E0-92ACAF3D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968" y="1151385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高中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944085A3-2FB1-44F7-8F77-08CBF88FA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454" y="1151384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高職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BC1AE178-3CC1-406F-A5E7-0161DAACA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259" y="1153282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私立</a:t>
            </a:r>
          </a:p>
        </p:txBody>
      </p:sp>
    </p:spTree>
    <p:extLst>
      <p:ext uri="{BB962C8B-B14F-4D97-AF65-F5344CB8AC3E}">
        <p14:creationId xmlns:p14="http://schemas.microsoft.com/office/powerpoint/2010/main" val="2584774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 txBox="1">
            <a:spLocks/>
          </p:cNvSpPr>
          <p:nvPr/>
        </p:nvSpPr>
        <p:spPr bwMode="auto">
          <a:xfrm>
            <a:off x="0" y="59125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免試入學特殊身份學生外加名額處理方式</a:t>
            </a:r>
            <a:endParaRPr lang="en-US" altLang="zh-TW" sz="3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CC1EC-82F3-4B20-88FA-7FEFF8DE7FC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64139"/>
              </p:ext>
            </p:extLst>
          </p:nvPr>
        </p:nvGraphicFramePr>
        <p:xfrm>
          <a:off x="179387" y="1569746"/>
          <a:ext cx="8785225" cy="4786604"/>
        </p:xfrm>
        <a:graphic>
          <a:graphicData uri="http://schemas.openxmlformats.org/drawingml/2006/table">
            <a:tbl>
              <a:tblPr/>
              <a:tblGrid>
                <a:gridCol w="45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28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號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學 校 名 稱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科別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性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招生名額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外加名額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5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身心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障礙生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原住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民生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7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總計名額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總計名額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</a:t>
                      </a:r>
                      <a:r>
                        <a:rPr kumimoji="0" 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高級中學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學校代碼：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校址：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電話：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網址：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日間部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普通科</a:t>
                      </a:r>
                      <a:endParaRPr kumimoji="0" 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100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5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高級中學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學校代碼：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校址：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電話：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網址：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進修學校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綜合高中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109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150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園藝科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食品加工科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畜產保健科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217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家政科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圓角矩形 12"/>
          <p:cNvSpPr/>
          <p:nvPr/>
        </p:nvSpPr>
        <p:spPr>
          <a:xfrm>
            <a:off x="7299427" y="1569455"/>
            <a:ext cx="1665185" cy="4786604"/>
          </a:xfrm>
          <a:prstGeom prst="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: 摺角紙張 8"/>
          <p:cNvSpPr/>
          <p:nvPr/>
        </p:nvSpPr>
        <p:spPr>
          <a:xfrm>
            <a:off x="2357564" y="1670869"/>
            <a:ext cx="2952328" cy="1872208"/>
          </a:xfrm>
          <a:prstGeom prst="foldedCorne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500"/>
              </a:lnSpc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原住民比序項目總積分</a:t>
            </a:r>
            <a:endParaRPr lang="en-US" altLang="zh-TW" sz="20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3500"/>
              </a:lnSpc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文化及語言能力證明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</a:p>
          <a:p>
            <a:pPr algn="ctr">
              <a:lnSpc>
                <a:spcPts val="3500"/>
              </a:lnSpc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通過者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+35%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未通過者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+10%</a:t>
            </a:r>
            <a:endParaRPr lang="zh-TW" altLang="en-US" sz="20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300912" y="1831683"/>
            <a:ext cx="863600" cy="576263"/>
          </a:xfrm>
          <a:prstGeom prst="round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8164512" y="1831683"/>
            <a:ext cx="800100" cy="576263"/>
          </a:xfrm>
          <a:prstGeom prst="round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954815" y="3976007"/>
            <a:ext cx="1665185" cy="1665185"/>
          </a:xfrm>
          <a:prstGeom prst="ellipse">
            <a:avLst/>
          </a:prstGeom>
          <a:solidFill>
            <a:srgbClr val="FF4343"/>
          </a:solidFill>
          <a:ln>
            <a:solidFill>
              <a:srgbClr val="FF4343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外加名額</a:t>
            </a:r>
            <a:b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2%</a:t>
            </a:r>
            <a:endParaRPr lang="zh-TW" altLang="en-US" sz="2800" dirty="0"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504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256274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學年度共同就學區招生學校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9612" y="94563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除弘明高中外，限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芬園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之國中畢業生選填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A9BA7CE-D839-4C79-8F7A-A129951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1016" y="6463898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FE4A1D-A4A7-4C0A-A91E-7174D9244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250317"/>
              </p:ext>
            </p:extLst>
          </p:nvPr>
        </p:nvGraphicFramePr>
        <p:xfrm>
          <a:off x="304758" y="1472915"/>
          <a:ext cx="4162097" cy="4911425"/>
        </p:xfrm>
        <a:graphic>
          <a:graphicData uri="http://schemas.openxmlformats.org/drawingml/2006/table">
            <a:tbl>
              <a:tblPr/>
              <a:tblGrid>
                <a:gridCol w="1137599">
                  <a:extLst>
                    <a:ext uri="{9D8B030D-6E8A-4147-A177-3AD203B41FA5}">
                      <a16:colId xmlns:a16="http://schemas.microsoft.com/office/drawing/2014/main" val="4102816170"/>
                    </a:ext>
                  </a:extLst>
                </a:gridCol>
                <a:gridCol w="1270949">
                  <a:extLst>
                    <a:ext uri="{9D8B030D-6E8A-4147-A177-3AD203B41FA5}">
                      <a16:colId xmlns:a16="http://schemas.microsoft.com/office/drawing/2014/main" val="2476343259"/>
                    </a:ext>
                  </a:extLst>
                </a:gridCol>
                <a:gridCol w="1753549">
                  <a:extLst>
                    <a:ext uri="{9D8B030D-6E8A-4147-A177-3AD203B41FA5}">
                      <a16:colId xmlns:a16="http://schemas.microsoft.com/office/drawing/2014/main" val="3251603557"/>
                    </a:ext>
                  </a:extLst>
                </a:gridCol>
              </a:tblGrid>
              <a:tr h="35310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校名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科別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80065"/>
                  </a:ext>
                </a:extLst>
              </a:tr>
              <a:tr h="43296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霧峰農工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園藝科</a:t>
                      </a:r>
                      <a:endParaRPr kumimoji="0" lang="zh-TW" altLang="en-US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99892"/>
                  </a:ext>
                </a:extLst>
              </a:tr>
              <a:tr h="396000">
                <a:tc rowSpan="3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明台高中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資料處理科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幼兒保育科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54924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觀光事業科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美容科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946143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餐飲管理科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室內設計科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817228"/>
                  </a:ext>
                </a:extLst>
              </a:tr>
              <a:tr h="362539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南投高中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電腦機械製圖科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19611"/>
                  </a:ext>
                </a:extLst>
              </a:tr>
              <a:tr h="419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電子科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建築科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56797"/>
                  </a:ext>
                </a:extLst>
              </a:tr>
              <a:tr h="38834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中興高中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普通科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sz="11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55634"/>
                  </a:ext>
                </a:extLst>
              </a:tr>
              <a:tr h="38834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同德</a:t>
                      </a: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餐飲管理科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55252"/>
                  </a:ext>
                </a:extLst>
              </a:tr>
              <a:tr h="3883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</a:t>
                      </a: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時尚造型科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514197"/>
                  </a:ext>
                </a:extLst>
              </a:tr>
              <a:tr h="3883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烘焙科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49320"/>
                  </a:ext>
                </a:extLst>
              </a:tr>
              <a:tr h="388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弘明高中</a:t>
                      </a:r>
                      <a:endParaRPr lang="en-US" altLang="zh-TW" sz="19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9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限田中</a:t>
                      </a:r>
                      <a:r>
                        <a:rPr lang="en-US" altLang="zh-TW" sz="19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9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162600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8346038F-AC3A-421A-8231-30A6810DF543}"/>
              </a:ext>
            </a:extLst>
          </p:cNvPr>
          <p:cNvSpPr txBox="1"/>
          <p:nvPr/>
        </p:nvSpPr>
        <p:spPr>
          <a:xfrm>
            <a:off x="4932040" y="6305721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924388C-B921-4019-AD64-08A650DDB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82278"/>
              </p:ext>
            </p:extLst>
          </p:nvPr>
        </p:nvGraphicFramePr>
        <p:xfrm>
          <a:off x="4554687" y="1472915"/>
          <a:ext cx="4453209" cy="4680000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3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南投高商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國際貿易科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35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會計事務科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35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應用英語科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電子商務科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3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草屯商工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配管科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產特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7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會計事務科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應用英語科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6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0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dirty="0">
                          <a:latin typeface="微軟正黑體" pitchFamily="34" charset="-120"/>
                          <a:ea typeface="微軟正黑體" pitchFamily="34" charset="-120"/>
                        </a:rPr>
                        <a:t>五育高中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美容科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照顧服務科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597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多媒體動畫科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17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旭光高中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183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87475"/>
            <a:ext cx="9144000" cy="8605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學年度共同就學區招生學校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626359"/>
              </p:ext>
            </p:extLst>
          </p:nvPr>
        </p:nvGraphicFramePr>
        <p:xfrm>
          <a:off x="304839" y="2077905"/>
          <a:ext cx="4577635" cy="3981413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88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9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竹山高中</a:t>
                      </a:r>
                      <a:endParaRPr lang="en-US" altLang="zh-TW" sz="1900" b="1" i="0" u="none" strike="noStrike" dirty="0">
                        <a:solidFill>
                          <a:schemeClr val="dk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限二水</a:t>
                      </a:r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綜合高中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58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國際貿易科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2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廣告設計科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多媒體設計科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33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西螺農工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綜合高中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食品加工科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畜產保健科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產特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9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172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電機科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172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生物產業機電科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食品加工科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07504" y="155463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大城、二水、竹塘、埤頭、溪州、北斗、田尾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之國中畢業生填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89329C-8A70-49B0-BA7B-FA1C5B56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747BDDA-C721-4012-9444-E1FDC5736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96108"/>
              </p:ext>
            </p:extLst>
          </p:nvPr>
        </p:nvGraphicFramePr>
        <p:xfrm>
          <a:off x="5004048" y="2074378"/>
          <a:ext cx="3835113" cy="1807546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9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dirty="0">
                          <a:latin typeface="微軟正黑體" pitchFamily="34" charset="-120"/>
                          <a:ea typeface="微軟正黑體" pitchFamily="34" charset="-120"/>
                        </a:rPr>
                        <a:t>義峰高中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電子商務科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照顧服務科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8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餐飲管理科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6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多媒體動畫科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84F5ED79-CB67-4371-B209-25581BC7DA2C}"/>
              </a:ext>
            </a:extLst>
          </p:cNvPr>
          <p:cNvSpPr txBox="1"/>
          <p:nvPr/>
        </p:nvSpPr>
        <p:spPr>
          <a:xfrm>
            <a:off x="2838342" y="6279232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827839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16A58D8-E122-46F2-A42A-9C060D845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1880" y="1556792"/>
            <a:ext cx="4957770" cy="1470025"/>
          </a:xfrm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特色招生入學管道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011B86-6984-4F91-9F2C-986DEDC6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副標題 4">
            <a:extLst>
              <a:ext uri="{FF2B5EF4-FFF2-40B4-BE49-F238E27FC236}">
                <a16:creationId xmlns:a16="http://schemas.microsoft.com/office/drawing/2014/main" id="{1537B9B3-370F-4BF0-8487-1D43FD5DF5A4}"/>
              </a:ext>
            </a:extLst>
          </p:cNvPr>
          <p:cNvSpPr txBox="1">
            <a:spLocks/>
          </p:cNvSpPr>
          <p:nvPr/>
        </p:nvSpPr>
        <p:spPr>
          <a:xfrm>
            <a:off x="3729030" y="4200446"/>
            <a:ext cx="4957770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考試分發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專業群科甄選入學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藝才班、體育班甄選入學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科學班甄選入學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D949647C-329B-49FB-8367-0119BC5282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356992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984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18622"/>
              </p:ext>
            </p:extLst>
          </p:nvPr>
        </p:nvGraphicFramePr>
        <p:xfrm>
          <a:off x="6372200" y="1226238"/>
          <a:ext cx="2428565" cy="4572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2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254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zh-TW" altLang="en-US" sz="24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marT="45731" marB="4573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 bwMode="auto">
          <a:xfrm>
            <a:off x="-6373" y="325982"/>
            <a:ext cx="9150373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學年度特色招生考試分發入學</a:t>
            </a:r>
            <a:endParaRPr kumimoji="1" lang="zh-TW" altLang="en-US" sz="3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ECAB88D-5F88-4DA4-A7E0-3FD6BBB48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10424"/>
              </p:ext>
            </p:extLst>
          </p:nvPr>
        </p:nvGraphicFramePr>
        <p:xfrm>
          <a:off x="145154" y="1220392"/>
          <a:ext cx="6120680" cy="5250278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260020811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05818580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8137311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19161744"/>
                    </a:ext>
                  </a:extLst>
                </a:gridCol>
              </a:tblGrid>
              <a:tr h="41854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區別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班級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名額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815791"/>
                  </a:ext>
                </a:extLst>
              </a:tr>
              <a:tr h="481847">
                <a:tc rowSpan="5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基北區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中正高中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國際移動力課程實驗班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大學預科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(IBDP)</a:t>
                      </a:r>
                      <a:endParaRPr lang="zh-TW" altLang="en-US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04985"/>
                  </a:ext>
                </a:extLst>
              </a:tr>
              <a:tr h="4478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國際移動力課程實驗班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生涯發展路向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(IBCP)</a:t>
                      </a:r>
                      <a:endParaRPr kumimoji="0" lang="zh-TW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743416"/>
                  </a:ext>
                </a:extLst>
              </a:tr>
              <a:tr h="270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基隆海事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海洋科技人才培育實驗班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415239"/>
                  </a:ext>
                </a:extLst>
              </a:tr>
              <a:tr h="450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西松高中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IBDP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雙語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實驗班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7666"/>
                  </a:ext>
                </a:extLst>
              </a:tr>
              <a:tr h="570496"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育成高中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國際文憑課程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-IBDP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實驗專班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70049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桃連區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(1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大園</a:t>
                      </a: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課程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IBDP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專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06669"/>
                  </a:ext>
                </a:extLst>
              </a:tr>
              <a:tr h="681219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嘉義區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永慶高中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科技特色班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6196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F59A248-EA82-4652-B4B0-AD53F8995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0742"/>
              </p:ext>
            </p:extLst>
          </p:nvPr>
        </p:nvGraphicFramePr>
        <p:xfrm>
          <a:off x="6372200" y="1683460"/>
          <a:ext cx="2428565" cy="429742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42566">
                  <a:extLst>
                    <a:ext uri="{9D8B030D-6E8A-4147-A177-3AD203B41FA5}">
                      <a16:colId xmlns:a16="http://schemas.microsoft.com/office/drawing/2014/main" val="2285952484"/>
                    </a:ext>
                  </a:extLst>
                </a:gridCol>
                <a:gridCol w="1385999">
                  <a:extLst>
                    <a:ext uri="{9D8B030D-6E8A-4147-A177-3AD203B41FA5}">
                      <a16:colId xmlns:a16="http://schemas.microsoft.com/office/drawing/2014/main" val="706158908"/>
                    </a:ext>
                  </a:extLst>
                </a:gridCol>
              </a:tblGrid>
              <a:tr h="627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時間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(113</a:t>
                      </a: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重要行事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726105"/>
                  </a:ext>
                </a:extLst>
              </a:tr>
              <a:tr h="627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報名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974389163"/>
                  </a:ext>
                </a:extLst>
              </a:tr>
              <a:tr h="373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學科測驗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4014081683"/>
                  </a:ext>
                </a:extLst>
              </a:tr>
              <a:tr h="89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zh-TW" altLang="en-US" sz="19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開放網路查詢測驗分數及志願選填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3679376797"/>
                  </a:ext>
                </a:extLst>
              </a:tr>
              <a:tr h="660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志願選填截止日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1088362354"/>
                  </a:ext>
                </a:extLst>
              </a:tr>
              <a:tr h="49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chemeClr val="tx1"/>
                          </a:solidFill>
                          <a:effectLst/>
                        </a:rPr>
                        <a:t>7/9</a:t>
                      </a:r>
                      <a:endParaRPr lang="zh-TW" altLang="en-US" sz="1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59324975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7/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3407460161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43B87E-818B-4D65-AD2A-6719F29473A6}"/>
              </a:ext>
            </a:extLst>
          </p:cNvPr>
          <p:cNvSpPr txBox="1"/>
          <p:nvPr/>
        </p:nvSpPr>
        <p:spPr>
          <a:xfrm>
            <a:off x="2865693" y="635903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604377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0" y="427839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學年度特色招生專業群科甄選入學</a:t>
            </a:r>
            <a:endParaRPr kumimoji="1" lang="zh-TW" altLang="en-US" sz="3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4737"/>
              </p:ext>
            </p:extLst>
          </p:nvPr>
        </p:nvGraphicFramePr>
        <p:xfrm>
          <a:off x="3563888" y="2946793"/>
          <a:ext cx="5472608" cy="2679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572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zh-TW" altLang="en-US" sz="3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marT="45731" marB="457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462">
                <a:tc>
                  <a:txBody>
                    <a:bodyPr/>
                    <a:lstStyle/>
                    <a:p>
                      <a:pPr marL="342900" marR="0" indent="-36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錄取門檻：國中教育會考成績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 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各科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以上，英數自至少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B+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建築科 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國英社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以上，數自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B+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en-US" altLang="zh-TW" sz="2000" b="1" baseline="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342900" indent="-360000" algn="l">
                        <a:lnSpc>
                          <a:spcPct val="100000"/>
                        </a:lnSpc>
                        <a:buFont typeface="Wingdings" pitchFamily="2" charset="2"/>
                        <a:buChar char="l"/>
                      </a:pP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 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書審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(30%)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、面試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、術科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(60%)</a:t>
                      </a:r>
                    </a:p>
                    <a:p>
                      <a:pPr marL="342900" indent="-360000" algn="l">
                        <a:lnSpc>
                          <a:spcPct val="100000"/>
                        </a:lnSpc>
                        <a:buFont typeface="Wingdings" pitchFamily="2" charset="2"/>
                        <a:buChar char="l"/>
                      </a:pP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建築科 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書審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(30%)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、面試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、術科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(60%)</a:t>
                      </a:r>
                    </a:p>
                  </a:txBody>
                  <a:tcPr marL="0" marR="0" marT="45731" marB="457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83684"/>
              </p:ext>
            </p:extLst>
          </p:nvPr>
        </p:nvGraphicFramePr>
        <p:xfrm>
          <a:off x="323528" y="2930571"/>
          <a:ext cx="3168352" cy="27582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56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/>
                        <a:t>重要行事</a:t>
                      </a:r>
                      <a:endParaRPr lang="zh-TW" sz="2000" b="1" kern="100" dirty="0">
                        <a:solidFill>
                          <a:srgbClr val="F8F8F8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日期</a:t>
                      </a:r>
                      <a:r>
                        <a:rPr lang="en-US" altLang="zh-TW" sz="2000" b="1" kern="100" dirty="0"/>
                        <a:t>(113</a:t>
                      </a:r>
                      <a:r>
                        <a:rPr lang="zh-TW" altLang="en-US" sz="2000" b="1" kern="100" dirty="0"/>
                        <a:t>年</a:t>
                      </a:r>
                      <a:r>
                        <a:rPr lang="en-US" altLang="zh-TW" sz="2000" b="1" kern="100" dirty="0"/>
                        <a:t>)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4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報名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u="none" dirty="0"/>
                        <a:t>3</a:t>
                      </a:r>
                      <a:r>
                        <a:rPr lang="zh-TW" altLang="en-US" sz="2000" b="1" u="none" dirty="0"/>
                        <a:t>月</a:t>
                      </a:r>
                      <a:r>
                        <a:rPr lang="en-US" altLang="zh-TW" sz="2000" b="1" u="none" dirty="0"/>
                        <a:t>11-15</a:t>
                      </a:r>
                      <a:r>
                        <a:rPr lang="zh-TW" altLang="en-US" sz="2000" b="1" u="none" dirty="0"/>
                        <a:t>日</a:t>
                      </a:r>
                      <a:endParaRPr lang="zh-TW" altLang="en-US" sz="2000" b="1" u="none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BiauKa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術科測驗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4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13-14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成績公告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5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20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7102605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200" dirty="0"/>
                        <a:t>放榜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6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14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/>
                        <a:t>報到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6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17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932772"/>
              </p:ext>
            </p:extLst>
          </p:nvPr>
        </p:nvGraphicFramePr>
        <p:xfrm>
          <a:off x="971600" y="1236149"/>
          <a:ext cx="7416824" cy="162343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49050231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就學區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校名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科別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名額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3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彰化區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國立彰師附工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汽車科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5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/>
                    </a:p>
                  </a:txBody>
                  <a:tcPr marL="89993" marR="89993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建築科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b="1" dirty="0"/>
                        <a:t>18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09C93D8-C1FF-4E64-85E9-974E5912E3A9}"/>
              </a:ext>
            </a:extLst>
          </p:cNvPr>
          <p:cNvSpPr txBox="1"/>
          <p:nvPr/>
        </p:nvSpPr>
        <p:spPr>
          <a:xfrm>
            <a:off x="1403648" y="5800823"/>
            <a:ext cx="6696744" cy="5232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術科測驗成績公告，不等於最終錄取結果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F662885-6EE0-4425-9911-5BADDEBC187D}"/>
              </a:ext>
            </a:extLst>
          </p:cNvPr>
          <p:cNvSpPr txBox="1"/>
          <p:nvPr/>
        </p:nvSpPr>
        <p:spPr>
          <a:xfrm>
            <a:off x="2868880" y="6415917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01022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-18752" y="418355"/>
            <a:ext cx="9171708" cy="836712"/>
          </a:xfrm>
          <a:noFill/>
          <a:effectLst/>
        </p:spPr>
        <p:txBody>
          <a:bodyPr/>
          <a:lstStyle/>
          <a:p>
            <a:pPr algn="ctr"/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國中教育會考科目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69628"/>
              </p:ext>
            </p:extLst>
          </p:nvPr>
        </p:nvGraphicFramePr>
        <p:xfrm>
          <a:off x="445607" y="1349491"/>
          <a:ext cx="8252785" cy="4494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考試科目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題型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題數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1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38~46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34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選</a:t>
                      </a: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（閱讀）</a:t>
                      </a:r>
                      <a:endParaRPr lang="zh-TW" sz="22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40~45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152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24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選</a:t>
                      </a: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（聽力）</a:t>
                      </a:r>
                      <a:endParaRPr lang="zh-TW" sz="22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20~30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066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23~28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85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非選擇題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50~60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45~55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7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引導寫作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D2DC5-D41D-48E3-887A-AA3C60A3384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694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507059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學年度藝才班特色招生主委學校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5052AF3-B263-48B4-A439-632ABDB03200}"/>
              </a:ext>
            </a:extLst>
          </p:cNvPr>
          <p:cNvGrpSpPr/>
          <p:nvPr/>
        </p:nvGrpSpPr>
        <p:grpSpPr>
          <a:xfrm>
            <a:off x="509383" y="2105891"/>
            <a:ext cx="8067763" cy="1006111"/>
            <a:chOff x="509383" y="2243108"/>
            <a:chExt cx="8067763" cy="1006111"/>
          </a:xfrm>
        </p:grpSpPr>
        <p:sp>
          <p:nvSpPr>
            <p:cNvPr id="9" name="手繪多邊形 8"/>
            <p:cNvSpPr/>
            <p:nvPr/>
          </p:nvSpPr>
          <p:spPr bwMode="auto">
            <a:xfrm>
              <a:off x="2664016" y="2247626"/>
              <a:ext cx="5913130" cy="100159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defRPr/>
              </a:pP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新竹高中、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南投高中、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台南女中</a:t>
              </a: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509383" y="2243108"/>
              <a:ext cx="2143484" cy="1006111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音樂班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4A765AEC-6CB7-40A5-943F-7623FF297C29}"/>
              </a:ext>
            </a:extLst>
          </p:cNvPr>
          <p:cNvGrpSpPr/>
          <p:nvPr/>
        </p:nvGrpSpPr>
        <p:grpSpPr>
          <a:xfrm>
            <a:off x="509383" y="3277796"/>
            <a:ext cx="8056080" cy="1182538"/>
            <a:chOff x="497689" y="3373813"/>
            <a:chExt cx="8056080" cy="1182538"/>
          </a:xfrm>
        </p:grpSpPr>
        <p:sp>
          <p:nvSpPr>
            <p:cNvPr id="13" name="手繪多邊形 12"/>
            <p:cNvSpPr/>
            <p:nvPr/>
          </p:nvSpPr>
          <p:spPr bwMode="auto">
            <a:xfrm>
              <a:off x="2640639" y="3373813"/>
              <a:ext cx="5913130" cy="1182538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t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永平高中、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竹山高中、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台南二中、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桃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內壢高中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497689" y="3373813"/>
              <a:ext cx="2146113" cy="118253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班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81369A2-466D-4AAE-8495-DE6375D76A32}"/>
              </a:ext>
            </a:extLst>
          </p:cNvPr>
          <p:cNvGrpSpPr/>
          <p:nvPr/>
        </p:nvGrpSpPr>
        <p:grpSpPr>
          <a:xfrm>
            <a:off x="526758" y="1412498"/>
            <a:ext cx="8050388" cy="509723"/>
            <a:chOff x="526758" y="1597314"/>
            <a:chExt cx="8050388" cy="509723"/>
          </a:xfrm>
        </p:grpSpPr>
        <p:sp>
          <p:nvSpPr>
            <p:cNvPr id="21" name="手繪多邊形 18">
              <a:extLst>
                <a:ext uri="{FF2B5EF4-FFF2-40B4-BE49-F238E27FC236}">
                  <a16:creationId xmlns:a16="http://schemas.microsoft.com/office/drawing/2014/main" id="{8881005D-2C59-48D0-92A2-02A51D4E3CBB}"/>
                </a:ext>
              </a:extLst>
            </p:cNvPr>
            <p:cNvSpPr/>
            <p:nvPr/>
          </p:nvSpPr>
          <p:spPr bwMode="auto">
            <a:xfrm>
              <a:off x="2658928" y="1597314"/>
              <a:ext cx="5918218" cy="509723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新店高中</a:t>
              </a:r>
            </a:p>
          </p:txBody>
        </p:sp>
        <p:sp>
          <p:nvSpPr>
            <p:cNvPr id="22" name="手繪多邊形 19">
              <a:extLst>
                <a:ext uri="{FF2B5EF4-FFF2-40B4-BE49-F238E27FC236}">
                  <a16:creationId xmlns:a16="http://schemas.microsoft.com/office/drawing/2014/main" id="{31E6960E-24D3-4AF5-B0C1-E0CB26AC62B3}"/>
                </a:ext>
              </a:extLst>
            </p:cNvPr>
            <p:cNvSpPr/>
            <p:nvPr/>
          </p:nvSpPr>
          <p:spPr bwMode="auto">
            <a:xfrm>
              <a:off x="526758" y="1598175"/>
              <a:ext cx="2126109" cy="508000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總召學校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FF42A8D-0343-49D8-AB9A-224ABFBF3B8B}"/>
              </a:ext>
            </a:extLst>
          </p:cNvPr>
          <p:cNvGrpSpPr/>
          <p:nvPr/>
        </p:nvGrpSpPr>
        <p:grpSpPr>
          <a:xfrm>
            <a:off x="509383" y="4658821"/>
            <a:ext cx="7974871" cy="712530"/>
            <a:chOff x="509383" y="4691628"/>
            <a:chExt cx="7974871" cy="712530"/>
          </a:xfrm>
        </p:grpSpPr>
        <p:sp>
          <p:nvSpPr>
            <p:cNvPr id="24" name="手繪多邊形 14">
              <a:extLst>
                <a:ext uri="{FF2B5EF4-FFF2-40B4-BE49-F238E27FC236}">
                  <a16:creationId xmlns:a16="http://schemas.microsoft.com/office/drawing/2014/main" id="{12B1852D-F0FC-4398-B01C-C54F2D28F51A}"/>
                </a:ext>
              </a:extLst>
            </p:cNvPr>
            <p:cNvSpPr/>
            <p:nvPr/>
          </p:nvSpPr>
          <p:spPr bwMode="auto">
            <a:xfrm>
              <a:off x="2670469" y="4691628"/>
              <a:ext cx="5813785" cy="712530"/>
            </a:xfrm>
            <a:prstGeom prst="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竹北高中、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家齊高中</a:t>
              </a:r>
            </a:p>
          </p:txBody>
        </p:sp>
        <p:sp>
          <p:nvSpPr>
            <p:cNvPr id="25" name="手繪多邊形 15">
              <a:extLst>
                <a:ext uri="{FF2B5EF4-FFF2-40B4-BE49-F238E27FC236}">
                  <a16:creationId xmlns:a16="http://schemas.microsoft.com/office/drawing/2014/main" id="{4FDA83F7-04E3-485B-8F0E-D1C72356D0BF}"/>
                </a:ext>
              </a:extLst>
            </p:cNvPr>
            <p:cNvSpPr/>
            <p:nvPr/>
          </p:nvSpPr>
          <p:spPr bwMode="auto">
            <a:xfrm>
              <a:off x="509383" y="4691628"/>
              <a:ext cx="2146113" cy="712530"/>
            </a:xfrm>
            <a:prstGeom prst="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舞蹈班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E54297E-605D-4E5F-A094-8CDAB2A093E9}"/>
              </a:ext>
            </a:extLst>
          </p:cNvPr>
          <p:cNvGrpSpPr/>
          <p:nvPr/>
        </p:nvGrpSpPr>
        <p:grpSpPr>
          <a:xfrm>
            <a:off x="509383" y="5569838"/>
            <a:ext cx="7974871" cy="990700"/>
            <a:chOff x="473371" y="5621562"/>
            <a:chExt cx="7974871" cy="990700"/>
          </a:xfrm>
        </p:grpSpPr>
        <p:sp>
          <p:nvSpPr>
            <p:cNvPr id="27" name="手繪多邊形 14">
              <a:extLst>
                <a:ext uri="{FF2B5EF4-FFF2-40B4-BE49-F238E27FC236}">
                  <a16:creationId xmlns:a16="http://schemas.microsoft.com/office/drawing/2014/main" id="{F8F0B29C-E001-4ED7-A51C-0A092F79E1A4}"/>
                </a:ext>
              </a:extLst>
            </p:cNvPr>
            <p:cNvSpPr/>
            <p:nvPr/>
          </p:nvSpPr>
          <p:spPr bwMode="auto">
            <a:xfrm>
              <a:off x="2634457" y="5621562"/>
              <a:ext cx="5813785" cy="990700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馬公高中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音美舞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、台東女中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、花蓮女中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、彰化縣成功高中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音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手繪多邊形 15">
              <a:extLst>
                <a:ext uri="{FF2B5EF4-FFF2-40B4-BE49-F238E27FC236}">
                  <a16:creationId xmlns:a16="http://schemas.microsoft.com/office/drawing/2014/main" id="{5FAF1C00-EFA3-4F28-9E88-E8525C250211}"/>
                </a:ext>
              </a:extLst>
            </p:cNvPr>
            <p:cNvSpPr/>
            <p:nvPr/>
          </p:nvSpPr>
          <p:spPr bwMode="auto">
            <a:xfrm>
              <a:off x="473371" y="5621562"/>
              <a:ext cx="2146113" cy="990700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獨招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657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507059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藝才班特色招生甄選入學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競賽表現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41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6CC8CB-717A-4B36-9439-DD71064B50BE}"/>
              </a:ext>
            </a:extLst>
          </p:cNvPr>
          <p:cNvGrpSpPr/>
          <p:nvPr/>
        </p:nvGrpSpPr>
        <p:grpSpPr>
          <a:xfrm>
            <a:off x="509372" y="2636913"/>
            <a:ext cx="7974883" cy="1304342"/>
            <a:chOff x="619037" y="1851058"/>
            <a:chExt cx="7840896" cy="783444"/>
          </a:xfrm>
          <a:noFill/>
        </p:grpSpPr>
        <p:sp>
          <p:nvSpPr>
            <p:cNvPr id="9" name="手繪多邊形 8"/>
            <p:cNvSpPr/>
            <p:nvPr/>
          </p:nvSpPr>
          <p:spPr bwMode="auto">
            <a:xfrm>
              <a:off x="2737470" y="1851058"/>
              <a:ext cx="5722463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分類分區，以競賽表現入學，可跨區報名，報名限一區一校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國中普通班學生也能報名</a:t>
              </a: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619037" y="1851059"/>
              <a:ext cx="2107471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3658CA-5882-4D66-BAE3-EA02FC8FC3A4}"/>
              </a:ext>
            </a:extLst>
          </p:cNvPr>
          <p:cNvGrpSpPr/>
          <p:nvPr/>
        </p:nvGrpSpPr>
        <p:grpSpPr>
          <a:xfrm>
            <a:off x="509372" y="4046662"/>
            <a:ext cx="8056080" cy="2550690"/>
            <a:chOff x="592672" y="3618028"/>
            <a:chExt cx="8056080" cy="1820092"/>
          </a:xfrm>
          <a:noFill/>
        </p:grpSpPr>
        <p:sp>
          <p:nvSpPr>
            <p:cNvPr id="13" name="手繪多邊形 12"/>
            <p:cNvSpPr/>
            <p:nvPr/>
          </p:nvSpPr>
          <p:spPr bwMode="auto">
            <a:xfrm>
              <a:off x="2735622" y="3618028"/>
              <a:ext cx="5913130" cy="1820092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t"/>
            <a:lstStyle/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18-25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日應屆畢業生集體報名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將競賽表現資料送鑑輔會鑑定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音樂、舞蹈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音樂、舞蹈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592672" y="3618028"/>
              <a:ext cx="2146113" cy="1820092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辦理時程</a:t>
              </a:r>
              <a:endParaRPr kumimoji="0" lang="en-US" altLang="zh-TW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AED6CBA-D6C2-455F-972C-FC718A01D918}"/>
              </a:ext>
            </a:extLst>
          </p:cNvPr>
          <p:cNvGrpSpPr/>
          <p:nvPr/>
        </p:nvGrpSpPr>
        <p:grpSpPr>
          <a:xfrm>
            <a:off x="525612" y="1344460"/>
            <a:ext cx="7958642" cy="1164677"/>
            <a:chOff x="610689" y="1166290"/>
            <a:chExt cx="7958642" cy="558604"/>
          </a:xfrm>
          <a:noFill/>
        </p:grpSpPr>
        <p:sp>
          <p:nvSpPr>
            <p:cNvPr id="21" name="手繪多邊形 18">
              <a:extLst>
                <a:ext uri="{FF2B5EF4-FFF2-40B4-BE49-F238E27FC236}">
                  <a16:creationId xmlns:a16="http://schemas.microsoft.com/office/drawing/2014/main" id="{8881005D-2C59-48D0-92A2-02A51D4E3CBB}"/>
                </a:ext>
              </a:extLst>
            </p:cNvPr>
            <p:cNvSpPr/>
            <p:nvPr/>
          </p:nvSpPr>
          <p:spPr bwMode="auto">
            <a:xfrm>
              <a:off x="2719393" y="1166290"/>
              <a:ext cx="5849938" cy="558604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國中時參加比賽：音樂、美術、舞蹈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全國個人組決賽前三等獎項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國際個人賽前三等獎項</a:t>
              </a:r>
            </a:p>
          </p:txBody>
        </p:sp>
        <p:sp>
          <p:nvSpPr>
            <p:cNvPr id="22" name="手繪多邊形 19">
              <a:extLst>
                <a:ext uri="{FF2B5EF4-FFF2-40B4-BE49-F238E27FC236}">
                  <a16:creationId xmlns:a16="http://schemas.microsoft.com/office/drawing/2014/main" id="{31E6960E-24D3-4AF5-B0C1-E0CB26AC62B3}"/>
                </a:ext>
              </a:extLst>
            </p:cNvPr>
            <p:cNvSpPr/>
            <p:nvPr/>
          </p:nvSpPr>
          <p:spPr bwMode="auto">
            <a:xfrm>
              <a:off x="610689" y="1166290"/>
              <a:ext cx="2101580" cy="558604"/>
            </a:xfrm>
            <a:prstGeom prst="rect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報名資格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1D949BB-3132-4837-B2D9-E591DBA131F8}"/>
              </a:ext>
            </a:extLst>
          </p:cNvPr>
          <p:cNvSpPr txBox="1"/>
          <p:nvPr/>
        </p:nvSpPr>
        <p:spPr>
          <a:xfrm>
            <a:off x="2838342" y="6412686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589940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338403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藝才班特色招生甄選入學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聯合分發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42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6CC8CB-717A-4B36-9439-DD71064B50BE}"/>
              </a:ext>
            </a:extLst>
          </p:cNvPr>
          <p:cNvGrpSpPr/>
          <p:nvPr/>
        </p:nvGrpSpPr>
        <p:grpSpPr>
          <a:xfrm>
            <a:off x="592672" y="1882491"/>
            <a:ext cx="8067763" cy="1246999"/>
            <a:chOff x="619037" y="1851058"/>
            <a:chExt cx="7932216" cy="783443"/>
          </a:xfrm>
          <a:noFill/>
        </p:grpSpPr>
        <p:sp>
          <p:nvSpPr>
            <p:cNvPr id="9" name="手繪多邊形 8"/>
            <p:cNvSpPr/>
            <p:nvPr/>
          </p:nvSpPr>
          <p:spPr bwMode="auto">
            <a:xfrm>
              <a:off x="2737470" y="1851058"/>
              <a:ext cx="5813783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術科測驗及聯合分發分別報名，但應報名同一區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國中普通班學生也能報名，可跨區報名</a:t>
              </a: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619037" y="1851979"/>
              <a:ext cx="2107471" cy="7809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3658CA-5882-4D66-BAE3-EA02FC8FC3A4}"/>
              </a:ext>
            </a:extLst>
          </p:cNvPr>
          <p:cNvGrpSpPr/>
          <p:nvPr/>
        </p:nvGrpSpPr>
        <p:grpSpPr>
          <a:xfrm>
            <a:off x="592672" y="3300030"/>
            <a:ext cx="7992888" cy="2009120"/>
            <a:chOff x="592672" y="3618028"/>
            <a:chExt cx="7992888" cy="1820092"/>
          </a:xfrm>
          <a:noFill/>
        </p:grpSpPr>
        <p:sp>
          <p:nvSpPr>
            <p:cNvPr id="13" name="手繪多邊形 12"/>
            <p:cNvSpPr/>
            <p:nvPr/>
          </p:nvSpPr>
          <p:spPr bwMode="auto">
            <a:xfrm>
              <a:off x="2735622" y="3618028"/>
              <a:ext cx="5849938" cy="1820092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ctr"/>
            <a:lstStyle/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-3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日聯合術科測驗報名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-21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日術科測驗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美術、戲劇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13-15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日術科測驗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舞蹈、音樂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-13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分發報名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24-28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日志願選填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592672" y="3618028"/>
              <a:ext cx="2146113" cy="1820092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辦理時程</a:t>
              </a:r>
              <a:endParaRPr kumimoji="0" lang="en-US" altLang="zh-TW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924ACF7-4467-4D4E-BD6F-1EA86A14B5AE}"/>
              </a:ext>
            </a:extLst>
          </p:cNvPr>
          <p:cNvGrpSpPr/>
          <p:nvPr/>
        </p:nvGrpSpPr>
        <p:grpSpPr>
          <a:xfrm>
            <a:off x="601451" y="5482204"/>
            <a:ext cx="7966032" cy="1182350"/>
            <a:chOff x="601451" y="5519210"/>
            <a:chExt cx="7966032" cy="1182350"/>
          </a:xfrm>
          <a:noFill/>
        </p:grpSpPr>
        <p:sp>
          <p:nvSpPr>
            <p:cNvPr id="15" name="手繪多邊形 14"/>
            <p:cNvSpPr/>
            <p:nvPr/>
          </p:nvSpPr>
          <p:spPr bwMode="auto">
            <a:xfrm>
              <a:off x="2753698" y="5519210"/>
              <a:ext cx="5813785" cy="1182350"/>
            </a:xfrm>
            <a:prstGeom prst="rect">
              <a:avLst/>
            </a:prstGeom>
            <a:grp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88900" lvl="1" indent="-88900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得參採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國中教育會考成績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為入學門檻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88900" lvl="1" indent="-88900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11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 bwMode="auto">
            <a:xfrm>
              <a:off x="601451" y="5519210"/>
              <a:ext cx="2146113" cy="1182350"/>
            </a:xfrm>
            <a:prstGeom prst="rect">
              <a:avLst/>
            </a:prstGeom>
            <a:grp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錄取方式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05A5F0DF-777A-4BE5-A4FF-4217792CD304}"/>
              </a:ext>
            </a:extLst>
          </p:cNvPr>
          <p:cNvGrpSpPr/>
          <p:nvPr/>
        </p:nvGrpSpPr>
        <p:grpSpPr>
          <a:xfrm>
            <a:off x="610689" y="1166290"/>
            <a:ext cx="7958642" cy="558604"/>
            <a:chOff x="610689" y="1166290"/>
            <a:chExt cx="7958642" cy="558604"/>
          </a:xfrm>
          <a:noFill/>
        </p:grpSpPr>
        <p:sp>
          <p:nvSpPr>
            <p:cNvPr id="19" name="手繪多邊形 18"/>
            <p:cNvSpPr/>
            <p:nvPr/>
          </p:nvSpPr>
          <p:spPr bwMode="auto">
            <a:xfrm>
              <a:off x="2719393" y="1166290"/>
              <a:ext cx="5849938" cy="558604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音樂班、美術班、舞蹈班、戲劇班</a:t>
              </a:r>
              <a:endParaRPr kumimoji="0" lang="zh-TW" altLang="en-US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手繪多邊形 19"/>
            <p:cNvSpPr/>
            <p:nvPr/>
          </p:nvSpPr>
          <p:spPr bwMode="auto">
            <a:xfrm>
              <a:off x="610689" y="1166290"/>
              <a:ext cx="2101580" cy="558604"/>
            </a:xfrm>
            <a:prstGeom prst="rect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班        別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A7695D8-B17F-4D50-8124-D9EC2BF50BA1}"/>
              </a:ext>
            </a:extLst>
          </p:cNvPr>
          <p:cNvSpPr txBox="1"/>
          <p:nvPr/>
        </p:nvSpPr>
        <p:spPr>
          <a:xfrm>
            <a:off x="5004048" y="6378273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55766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標題 1"/>
          <p:cNvSpPr txBox="1">
            <a:spLocks/>
          </p:cNvSpPr>
          <p:nvPr/>
        </p:nvSpPr>
        <p:spPr>
          <a:xfrm>
            <a:off x="3448" y="176026"/>
            <a:ext cx="9140552" cy="8437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學年度藝才班特色招生名額</a:t>
            </a:r>
            <a:endParaRPr kumimoji="1" lang="zh-TW" altLang="en-US" sz="4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3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29327"/>
              </p:ext>
            </p:extLst>
          </p:nvPr>
        </p:nvGraphicFramePr>
        <p:xfrm>
          <a:off x="611560" y="948291"/>
          <a:ext cx="7112605" cy="3154714"/>
        </p:xfrm>
        <a:graphic>
          <a:graphicData uri="http://schemas.openxmlformats.org/drawingml/2006/table">
            <a:tbl>
              <a:tblPr/>
              <a:tblGrid>
                <a:gridCol w="74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090">
                <a:tc row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彰化區學校</a:t>
                      </a:r>
                    </a:p>
                  </a:txBody>
                  <a:tcPr marL="89993" marR="89993" marT="46811" marB="46811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班級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名額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員林高中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彰化藝術高中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vert="eaVert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成功高中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單獨招生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6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852901"/>
              </p:ext>
            </p:extLst>
          </p:nvPr>
        </p:nvGraphicFramePr>
        <p:xfrm>
          <a:off x="1523571" y="4263511"/>
          <a:ext cx="6984777" cy="2053070"/>
        </p:xfrm>
        <a:graphic>
          <a:graphicData uri="http://schemas.openxmlformats.org/drawingml/2006/table">
            <a:tbl>
              <a:tblPr/>
              <a:tblGrid>
                <a:gridCol w="64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52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術科測驗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測驗項目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主修、副修、視唱、聽寫、樂理與基礎和聲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素描、水彩、水墨、書法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芭蕾、現代舞、中國舞、即興創作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戲劇班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創意思維、口語表達、專長表演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7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204864"/>
            <a:ext cx="936104" cy="122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803782"/>
            <a:ext cx="864096" cy="13354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58C28-AED9-43AE-8677-CB27B5F37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1E8EA0-7927-4149-8AAE-E8E80BF4AD4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F7AB16-AC35-4AE2-A00C-C1E4D2A4162F}"/>
              </a:ext>
            </a:extLst>
          </p:cNvPr>
          <p:cNvSpPr txBox="1"/>
          <p:nvPr/>
        </p:nvSpPr>
        <p:spPr>
          <a:xfrm>
            <a:off x="2868880" y="6378794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765884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0073E-272C-4677-BD14-0CEA0E7A198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0" y="192727"/>
            <a:ext cx="9144000" cy="862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學年度體育班特色招生甄選入學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7082"/>
              </p:ext>
            </p:extLst>
          </p:nvPr>
        </p:nvGraphicFramePr>
        <p:xfrm>
          <a:off x="875013" y="4690895"/>
          <a:ext cx="3932022" cy="202515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26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重要行事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日期</a:t>
                      </a:r>
                      <a:r>
                        <a:rPr lang="en-US" altLang="zh-TW" sz="2000" b="1" kern="100" dirty="0"/>
                        <a:t>(113</a:t>
                      </a:r>
                      <a:r>
                        <a:rPr lang="zh-TW" altLang="en-US" sz="2000" b="1" kern="100" dirty="0"/>
                        <a:t>年</a:t>
                      </a:r>
                      <a:r>
                        <a:rPr lang="en-US" altLang="zh-TW" sz="2000" b="1" kern="100" dirty="0"/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8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報名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/>
                        <a:t>4</a:t>
                      </a:r>
                      <a:r>
                        <a:rPr lang="zh-TW" altLang="en-US" sz="2000" b="1" dirty="0"/>
                        <a:t>月</a:t>
                      </a:r>
                      <a:r>
                        <a:rPr lang="en-US" altLang="zh-TW" sz="2000" b="1" dirty="0"/>
                        <a:t>29</a:t>
                      </a:r>
                      <a:r>
                        <a:rPr lang="zh-TW" altLang="en-US" sz="2000" b="1" dirty="0"/>
                        <a:t>日</a:t>
                      </a:r>
                      <a:r>
                        <a:rPr lang="en-US" altLang="zh-TW" sz="2000" b="1" dirty="0"/>
                        <a:t>-5</a:t>
                      </a:r>
                      <a:r>
                        <a:rPr lang="zh-TW" altLang="en-US" sz="2000" b="1" dirty="0"/>
                        <a:t>月</a:t>
                      </a:r>
                      <a:r>
                        <a:rPr lang="en-US" altLang="zh-TW" sz="2000" b="1" dirty="0"/>
                        <a:t>1</a:t>
                      </a:r>
                      <a:r>
                        <a:rPr lang="zh-TW" altLang="en-US" sz="2000" b="1" dirty="0"/>
                        <a:t>日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BiauKa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術科測驗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5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4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3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200" dirty="0"/>
                        <a:t>放榜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5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6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55">
                <a:tc>
                  <a:txBody>
                    <a:bodyPr/>
                    <a:lstStyle/>
                    <a:p>
                      <a:pPr lvl="0" algn="ctr">
                        <a:lnSpc>
                          <a:spcPts val="2400"/>
                        </a:lnSpc>
                      </a:pPr>
                      <a:r>
                        <a:rPr lang="zh-TW" altLang="en-US" sz="2000" b="1" kern="100" dirty="0"/>
                        <a:t>報到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7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11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53014"/>
              </p:ext>
            </p:extLst>
          </p:nvPr>
        </p:nvGraphicFramePr>
        <p:xfrm>
          <a:off x="899592" y="1054826"/>
          <a:ext cx="7632848" cy="34832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學校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種類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3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latin typeface="微軟正黑體" pitchFamily="34" charset="-120"/>
                          <a:ea typeface="微軟正黑體" pitchFamily="34" charset="-120"/>
                        </a:rPr>
                        <a:t>和美實驗學校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柔道、桌球、跆拳道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二林工商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拳擊、舉重、田徑、排球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員林農工</a:t>
                      </a:r>
                      <a:endParaRPr lang="zh-TW" altLang="en-US" sz="20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田徑、跆拳道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員林崇實高工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田徑、跆拳道、羽球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latin typeface="微軟正黑體" pitchFamily="34" charset="-120"/>
                          <a:ea typeface="微軟正黑體" pitchFamily="34" charset="-120"/>
                        </a:rPr>
                        <a:t>彰化藝術高</a:t>
                      </a:r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棒球、桌球、曲棍球、拳擊、田徑、游泳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、射箭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二林高中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拳擊、田徑、巧固球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64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成功高中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拳擊、田徑、籃球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田中高中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籃球、田徑、武術、羽球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和美高中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排球、田徑、武術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216768"/>
            <a:ext cx="1062044" cy="2571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06251"/>
              </p:ext>
            </p:extLst>
          </p:nvPr>
        </p:nvGraphicFramePr>
        <p:xfrm>
          <a:off x="4932040" y="4824361"/>
          <a:ext cx="2232248" cy="887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739"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l"/>
                      </a:pPr>
                      <a:r>
                        <a:rPr lang="zh-TW" altLang="en-US" sz="2000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65"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l"/>
                      </a:pPr>
                      <a:r>
                        <a:rPr lang="zh-TW" altLang="en-US" sz="20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採術科成績</a:t>
                      </a:r>
                    </a:p>
                  </a:txBody>
                  <a:tcPr marL="0" marR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732CADA6-617F-4B2B-BC1C-7F6B90D12781}"/>
              </a:ext>
            </a:extLst>
          </p:cNvPr>
          <p:cNvSpPr txBox="1"/>
          <p:nvPr/>
        </p:nvSpPr>
        <p:spPr>
          <a:xfrm>
            <a:off x="4932040" y="6012024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736874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43DE98-D113-4F92-8881-3B00D814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C926E-A70B-4C39-BC22-04D236DE64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9497" y="1665389"/>
            <a:ext cx="4271963" cy="4765675"/>
          </a:xfrm>
        </p:spPr>
        <p:txBody>
          <a:bodyPr>
            <a:normAutofit/>
          </a:bodyPr>
          <a:lstStyle/>
          <a:p>
            <a:r>
              <a:rPr lang="zh-TW" altLang="en-US" sz="2400" b="1" dirty="0"/>
              <a:t>教育部體育署高級中等以下學校體育班資料系統</a:t>
            </a:r>
            <a:endParaRPr lang="en-US" altLang="zh-TW" sz="2400" b="1" dirty="0"/>
          </a:p>
        </p:txBody>
      </p:sp>
      <p:pic>
        <p:nvPicPr>
          <p:cNvPr id="7172" name="Picture 4" descr="http://s05.calm9.com/qrcode/2023-11/LB5RKDX3DI.png">
            <a:extLst>
              <a:ext uri="{FF2B5EF4-FFF2-40B4-BE49-F238E27FC236}">
                <a16:creationId xmlns:a16="http://schemas.microsoft.com/office/drawing/2014/main" id="{B6633E32-7E62-4A8A-8266-DEE4033B9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048444" cy="304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BB16C5B-45F6-4D9C-941D-06B47905BC3E}"/>
              </a:ext>
            </a:extLst>
          </p:cNvPr>
          <p:cNvSpPr txBox="1">
            <a:spLocks/>
          </p:cNvSpPr>
          <p:nvPr/>
        </p:nvSpPr>
        <p:spPr>
          <a:xfrm>
            <a:off x="5004048" y="1627022"/>
            <a:ext cx="38164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/>
              <a:t>中等以上學校運動績優學生升學輔導網</a:t>
            </a:r>
          </a:p>
        </p:txBody>
      </p:sp>
      <p:pic>
        <p:nvPicPr>
          <p:cNvPr id="7170" name="Picture 2" descr="http://s05.calm9.com/qrcode/2023-11/MCFD0HIKIW.png">
            <a:extLst>
              <a:ext uri="{FF2B5EF4-FFF2-40B4-BE49-F238E27FC236}">
                <a16:creationId xmlns:a16="http://schemas.microsoft.com/office/drawing/2014/main" id="{12D340C9-1F04-4EE3-B749-A856BA1F8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890812" cy="28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939652F-36B2-496A-B017-361424D36372}"/>
              </a:ext>
            </a:extLst>
          </p:cNvPr>
          <p:cNvSpPr txBox="1">
            <a:spLocks/>
          </p:cNvSpPr>
          <p:nvPr/>
        </p:nvSpPr>
        <p:spPr bwMode="auto">
          <a:xfrm>
            <a:off x="0" y="498625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體育班及運動績優學生網路資源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24">
            <a:extLst>
              <a:ext uri="{FF2B5EF4-FFF2-40B4-BE49-F238E27FC236}">
                <a16:creationId xmlns:a16="http://schemas.microsoft.com/office/drawing/2014/main" id="{27603F29-1660-4C2C-86EB-25321CD87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23" y="5541340"/>
            <a:ext cx="4405547" cy="1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639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188075"/>
            <a:ext cx="2133600" cy="365125"/>
          </a:xfrm>
        </p:spPr>
        <p:txBody>
          <a:bodyPr/>
          <a:lstStyle/>
          <a:p>
            <a:pPr>
              <a:defRPr/>
            </a:pPr>
            <a:fld id="{FCDD94D6-7F86-4F6A-82A4-7624B575BF48}" type="slidenum">
              <a:rPr lang="en-US" altLang="zh-TW"/>
              <a:pPr>
                <a:defRPr/>
              </a:pPr>
              <a:t>46</a:t>
            </a:fld>
            <a:endParaRPr lang="en-US" altLang="zh-TW"/>
          </a:p>
        </p:txBody>
      </p:sp>
      <p:grpSp>
        <p:nvGrpSpPr>
          <p:cNvPr id="47109" name="群組 7"/>
          <p:cNvGrpSpPr>
            <a:grpSpLocks/>
          </p:cNvGrpSpPr>
          <p:nvPr/>
        </p:nvGrpSpPr>
        <p:grpSpPr bwMode="auto">
          <a:xfrm>
            <a:off x="370424" y="1118772"/>
            <a:ext cx="8302623" cy="5248730"/>
            <a:chOff x="395536" y="1291047"/>
            <a:chExt cx="8302423" cy="5008367"/>
          </a:xfrm>
        </p:grpSpPr>
        <p:sp>
          <p:nvSpPr>
            <p:cNvPr id="10" name="手繪多邊形 9"/>
            <p:cNvSpPr/>
            <p:nvPr/>
          </p:nvSpPr>
          <p:spPr>
            <a:xfrm>
              <a:off x="2411612" y="1291047"/>
              <a:ext cx="6264124" cy="686071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1" tIns="178949" rIns="302774" bIns="178951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國立彰化高中（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25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名，男女兼收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）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395536" y="1291047"/>
              <a:ext cx="2016076" cy="686072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80667" tIns="119707" rIns="180667" bIns="119707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招生名額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2411612" y="2144315"/>
              <a:ext cx="6275236" cy="84374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1" tIns="181911" rIns="305736" bIns="181912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單獨招生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報名資格依招生學校簡章規定</a:t>
              </a: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395536" y="2143566"/>
              <a:ext cx="2016076" cy="844758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85639" tIns="124679" rIns="185639" bIns="124679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實施方式</a:t>
              </a: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2411612" y="3164113"/>
              <a:ext cx="6275236" cy="144057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47650" tIns="159821" rIns="283646" bIns="159821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日科學能力檢定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日報到</a:t>
              </a: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395536" y="3167180"/>
              <a:ext cx="2016076" cy="1427769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73165" tIns="112205" rIns="173165" bIns="112205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辦理期程</a:t>
              </a:r>
              <a:endParaRPr kumimoji="0"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2411612" y="4810365"/>
              <a:ext cx="6286347" cy="1489049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47650" tIns="159211" rIns="216000" bIns="159211" spcCol="1270" anchor="ctr"/>
            <a:lstStyle/>
            <a:p>
              <a:pPr marL="176213" lvl="1" indent="-176213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通過資格審查者參加科學能力檢定，篩選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60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名進入實驗實作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6213" lvl="1" indent="-176213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依科學能力檢定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(40%)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實驗實作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(60%)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成績高低排序，擇優錄取並備取若干名</a:t>
              </a: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395536" y="4810626"/>
              <a:ext cx="2016076" cy="1488788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76590" tIns="115630" rIns="176590" bIns="115630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錄取方式</a:t>
              </a:r>
            </a:p>
          </p:txBody>
        </p:sp>
      </p:grpSp>
      <p:sp>
        <p:nvSpPr>
          <p:cNvPr id="19" name="標題 1"/>
          <p:cNvSpPr txBox="1">
            <a:spLocks/>
          </p:cNvSpPr>
          <p:nvPr/>
        </p:nvSpPr>
        <p:spPr bwMode="auto">
          <a:xfrm>
            <a:off x="9064" y="251201"/>
            <a:ext cx="9134936" cy="812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學年度科學班特色招生甄選入學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2320" y="2010731"/>
            <a:ext cx="1079191" cy="265824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1D48739-978E-456F-92B5-17BD15B6E652}"/>
              </a:ext>
            </a:extLst>
          </p:cNvPr>
          <p:cNvSpPr txBox="1"/>
          <p:nvPr/>
        </p:nvSpPr>
        <p:spPr>
          <a:xfrm>
            <a:off x="2868880" y="6422133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238862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921565-50DF-47A3-B506-5A3B07A2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A0B1EAA-B022-41E8-9D41-61EB5866BDBB}"/>
              </a:ext>
            </a:extLst>
          </p:cNvPr>
          <p:cNvSpPr txBox="1"/>
          <p:nvPr/>
        </p:nvSpPr>
        <p:spPr>
          <a:xfrm>
            <a:off x="3969296" y="19260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</a:rPr>
              <a:t>其他入學管道</a:t>
            </a:r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3219D6D4-8918-4537-ABA7-66CADA6D4BF0}"/>
              </a:ext>
            </a:extLst>
          </p:cNvPr>
          <p:cNvSpPr txBox="1">
            <a:spLocks/>
          </p:cNvSpPr>
          <p:nvPr/>
        </p:nvSpPr>
        <p:spPr>
          <a:xfrm>
            <a:off x="3635896" y="4154828"/>
            <a:ext cx="4464496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實用技能學程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建教合作班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運動績優單獨招生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身心障礙適性輔導安置</a:t>
            </a:r>
          </a:p>
        </p:txBody>
      </p:sp>
      <p:pic>
        <p:nvPicPr>
          <p:cNvPr id="11" name="圖片 1">
            <a:extLst>
              <a:ext uri="{FF2B5EF4-FFF2-40B4-BE49-F238E27FC236}">
                <a16:creationId xmlns:a16="http://schemas.microsoft.com/office/drawing/2014/main" id="{281C2ED5-389F-49C2-8165-8DD58423E8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9367" y="4190651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987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0" y="404664"/>
            <a:ext cx="9144000" cy="851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學年度實用技能學程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78F143-049D-491A-9528-65B25C6D6652}"/>
              </a:ext>
            </a:extLst>
          </p:cNvPr>
          <p:cNvGrpSpPr/>
          <p:nvPr/>
        </p:nvGrpSpPr>
        <p:grpSpPr>
          <a:xfrm>
            <a:off x="271264" y="1556791"/>
            <a:ext cx="8627221" cy="1978325"/>
            <a:chOff x="193251" y="1628798"/>
            <a:chExt cx="8627221" cy="1978325"/>
          </a:xfrm>
          <a:noFill/>
        </p:grpSpPr>
        <p:sp>
          <p:nvSpPr>
            <p:cNvPr id="9" name="矩形 8"/>
            <p:cNvSpPr/>
            <p:nvPr/>
          </p:nvSpPr>
          <p:spPr>
            <a:xfrm>
              <a:off x="193251" y="1628798"/>
              <a:ext cx="1282404" cy="1978325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475655" y="1628799"/>
              <a:ext cx="7344817" cy="1978324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課程設計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延續國中技藝教育課程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適合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具技藝傾向、就業意願及想學一技之長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的學生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非技藝班學生亦可報名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需附生涯發展規劃書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分發順序：曾選習國中技藝教育者優先分發</a:t>
              </a:r>
            </a:p>
          </p:txBody>
        </p:sp>
      </p:grp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1609443008"/>
              </p:ext>
            </p:extLst>
          </p:nvPr>
        </p:nvGraphicFramePr>
        <p:xfrm>
          <a:off x="485502" y="3916281"/>
          <a:ext cx="396044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99422552-6CD2-4396-89CA-C2742C8C4DEB}"/>
              </a:ext>
            </a:extLst>
          </p:cNvPr>
          <p:cNvSpPr/>
          <p:nvPr/>
        </p:nvSpPr>
        <p:spPr>
          <a:xfrm>
            <a:off x="4716996" y="3835636"/>
            <a:ext cx="3672408" cy="699660"/>
          </a:xfrm>
          <a:custGeom>
            <a:avLst/>
            <a:gdLst>
              <a:gd name="connsiteX0" fmla="*/ 0 w 4824536"/>
              <a:gd name="connsiteY0" fmla="*/ 116612 h 699660"/>
              <a:gd name="connsiteX1" fmla="*/ 116612 w 4824536"/>
              <a:gd name="connsiteY1" fmla="*/ 0 h 699660"/>
              <a:gd name="connsiteX2" fmla="*/ 4707924 w 4824536"/>
              <a:gd name="connsiteY2" fmla="*/ 0 h 699660"/>
              <a:gd name="connsiteX3" fmla="*/ 4824536 w 4824536"/>
              <a:gd name="connsiteY3" fmla="*/ 116612 h 699660"/>
              <a:gd name="connsiteX4" fmla="*/ 4824536 w 4824536"/>
              <a:gd name="connsiteY4" fmla="*/ 583048 h 699660"/>
              <a:gd name="connsiteX5" fmla="*/ 4707924 w 4824536"/>
              <a:gd name="connsiteY5" fmla="*/ 699660 h 699660"/>
              <a:gd name="connsiteX6" fmla="*/ 116612 w 4824536"/>
              <a:gd name="connsiteY6" fmla="*/ 699660 h 699660"/>
              <a:gd name="connsiteX7" fmla="*/ 0 w 4824536"/>
              <a:gd name="connsiteY7" fmla="*/ 583048 h 699660"/>
              <a:gd name="connsiteX8" fmla="*/ 0 w 4824536"/>
              <a:gd name="connsiteY8" fmla="*/ 116612 h 69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4536" h="699660">
                <a:moveTo>
                  <a:pt x="0" y="116612"/>
                </a:moveTo>
                <a:cubicBezTo>
                  <a:pt x="0" y="52209"/>
                  <a:pt x="52209" y="0"/>
                  <a:pt x="116612" y="0"/>
                </a:cubicBezTo>
                <a:lnTo>
                  <a:pt x="4707924" y="0"/>
                </a:lnTo>
                <a:cubicBezTo>
                  <a:pt x="4772327" y="0"/>
                  <a:pt x="4824536" y="52209"/>
                  <a:pt x="4824536" y="116612"/>
                </a:cubicBezTo>
                <a:lnTo>
                  <a:pt x="4824536" y="583048"/>
                </a:lnTo>
                <a:cubicBezTo>
                  <a:pt x="4824536" y="647451"/>
                  <a:pt x="4772327" y="699660"/>
                  <a:pt x="4707924" y="699660"/>
                </a:cubicBezTo>
                <a:lnTo>
                  <a:pt x="116612" y="699660"/>
                </a:lnTo>
                <a:cubicBezTo>
                  <a:pt x="52209" y="699660"/>
                  <a:pt x="0" y="647451"/>
                  <a:pt x="0" y="583048"/>
                </a:cubicBezTo>
                <a:lnTo>
                  <a:pt x="0" y="116612"/>
                </a:lnTo>
                <a:close/>
              </a:path>
            </a:pathLst>
          </a:cu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83685" tIns="83685" rIns="83685" bIns="8368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全國實用技能學程分發會</a:t>
            </a:r>
            <a:br>
              <a:rPr lang="en-US" altLang="zh-TW" sz="13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https://www.pntcv.ntct.edu.tw/skill</a:t>
            </a:r>
            <a:endParaRPr lang="zh-TW" altLang="en-US" sz="13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20784E3-1BCD-4815-A3BE-1C61C9087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4" y="4619695"/>
            <a:ext cx="1472952" cy="147295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14E4AA0-4B3E-46AA-9F5C-8D75CA436F2C}"/>
              </a:ext>
            </a:extLst>
          </p:cNvPr>
          <p:cNvSpPr txBox="1"/>
          <p:nvPr/>
        </p:nvSpPr>
        <p:spPr>
          <a:xfrm>
            <a:off x="4850080" y="617704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862824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3170" y="548680"/>
            <a:ext cx="9145096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學年度彰化區實用技能學程招生科班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759F1CB-DD4B-4A1D-BEFE-2ADC25D1E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82423"/>
              </p:ext>
            </p:extLst>
          </p:nvPr>
        </p:nvGraphicFramePr>
        <p:xfrm>
          <a:off x="196692" y="1556792"/>
          <a:ext cx="8749520" cy="4682216"/>
        </p:xfrm>
        <a:graphic>
          <a:graphicData uri="http://schemas.openxmlformats.org/drawingml/2006/table">
            <a:tbl>
              <a:tblPr firstRow="1" bandRow="1"/>
              <a:tblGrid>
                <a:gridCol w="1563798">
                  <a:extLst>
                    <a:ext uri="{9D8B030D-6E8A-4147-A177-3AD203B41FA5}">
                      <a16:colId xmlns:a16="http://schemas.microsoft.com/office/drawing/2014/main" val="613883639"/>
                    </a:ext>
                  </a:extLst>
                </a:gridCol>
                <a:gridCol w="7185722">
                  <a:extLst>
                    <a:ext uri="{9D8B030D-6E8A-4147-A177-3AD203B41FA5}">
                      <a16:colId xmlns:a16="http://schemas.microsoft.com/office/drawing/2014/main" val="1653626948"/>
                    </a:ext>
                  </a:extLst>
                </a:gridCol>
              </a:tblGrid>
              <a:tr h="412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1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實用技能學程科別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249565"/>
                  </a:ext>
                </a:extLst>
              </a:tr>
              <a:tr h="780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達德商工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機械加工科、汽車修護科、美髮技術科、餐飲技術科、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水電技術科、烘焙食品科、多媒體技術科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53525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二林工商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電機修護科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、裝潢技術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349247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北斗家商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美髮技術科、美顏技術科、餐飲技術科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65227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永靖高工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微電腦修護</a:t>
                      </a: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</a:t>
                      </a:r>
                      <a:endParaRPr lang="zh-TW" sz="1400" u="none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149266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秀水高工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電機修護科、機械加工科、營造技術科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4862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員林家商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美顏技術科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</a:t>
                      </a:r>
                      <a:r>
                        <a:rPr lang="en-US" alt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、美髮技術科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068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員林農工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休閒農業科、烘焙食品科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9198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鹿港高中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商用資訊科</a:t>
                      </a:r>
                      <a:r>
                        <a:rPr 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u="none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038899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63D11CE-CC80-4875-851B-416946D5F1B6}"/>
              </a:ext>
            </a:extLst>
          </p:cNvPr>
          <p:cNvSpPr txBox="1"/>
          <p:nvPr/>
        </p:nvSpPr>
        <p:spPr>
          <a:xfrm>
            <a:off x="2868880" y="6331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25744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B221F-8FA4-4896-A16B-238BAC78FB39}" type="slidenum">
              <a:rPr lang="zh-TW" altLang="en-US"/>
              <a:pPr>
                <a:defRPr/>
              </a:pPr>
              <a:t>5</a:t>
            </a:fld>
            <a:endParaRPr lang="zh-TW" altLang="en-US"/>
          </a:p>
        </p:txBody>
      </p:sp>
      <p:graphicFrame>
        <p:nvGraphicFramePr>
          <p:cNvPr id="2458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2637"/>
              </p:ext>
            </p:extLst>
          </p:nvPr>
        </p:nvGraphicFramePr>
        <p:xfrm>
          <a:off x="539552" y="1296720"/>
          <a:ext cx="7810128" cy="5242193"/>
        </p:xfrm>
        <a:graphic>
          <a:graphicData uri="http://schemas.openxmlformats.org/drawingml/2006/table">
            <a:tbl>
              <a:tblPr/>
              <a:tblGrid>
                <a:gridCol w="205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六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社會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自然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40-10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數學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英語閱讀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午休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00-12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05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國文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05-12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英語聽力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rowSpan="3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寫作測驗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0" y="404664"/>
            <a:ext cx="9144000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國中教育會考日程表</a:t>
            </a:r>
          </a:p>
        </p:txBody>
      </p:sp>
    </p:spTree>
    <p:extLst>
      <p:ext uri="{BB962C8B-B14F-4D97-AF65-F5344CB8AC3E}">
        <p14:creationId xmlns:p14="http://schemas.microsoft.com/office/powerpoint/2010/main" val="997186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7880C5E4-D292-422E-88BC-6708338CD14B}"/>
              </a:ext>
            </a:extLst>
          </p:cNvPr>
          <p:cNvGrpSpPr/>
          <p:nvPr/>
        </p:nvGrpSpPr>
        <p:grpSpPr>
          <a:xfrm>
            <a:off x="296074" y="1200211"/>
            <a:ext cx="8496945" cy="1259242"/>
            <a:chOff x="296074" y="1200211"/>
            <a:chExt cx="8496945" cy="1220677"/>
          </a:xfrm>
          <a:noFill/>
        </p:grpSpPr>
        <p:sp>
          <p:nvSpPr>
            <p:cNvPr id="7" name="矩形 6"/>
            <p:cNvSpPr/>
            <p:nvPr/>
          </p:nvSpPr>
          <p:spPr>
            <a:xfrm>
              <a:off x="296074" y="1200211"/>
              <a:ext cx="1258529" cy="1220677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554604" y="1200212"/>
              <a:ext cx="7238415" cy="1220676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t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在建教合作機構接受職業技能訓練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受訓期間所得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生活津貼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可支付學費或生活費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三年免學費及雜費</a:t>
              </a:r>
              <a:endPara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endParaRPr lang="zh-TW" altLang="en-US" dirty="0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3E9B765-F13F-43C9-A4DB-55B733C4522C}"/>
              </a:ext>
            </a:extLst>
          </p:cNvPr>
          <p:cNvGrpSpPr/>
          <p:nvPr/>
        </p:nvGrpSpPr>
        <p:grpSpPr>
          <a:xfrm>
            <a:off x="296074" y="2649251"/>
            <a:ext cx="8506464" cy="2061759"/>
            <a:chOff x="286555" y="2870345"/>
            <a:chExt cx="8506464" cy="1819261"/>
          </a:xfrm>
          <a:noFill/>
        </p:grpSpPr>
        <p:sp>
          <p:nvSpPr>
            <p:cNvPr id="13" name="矩形 12"/>
            <p:cNvSpPr/>
            <p:nvPr/>
          </p:nvSpPr>
          <p:spPr>
            <a:xfrm>
              <a:off x="286555" y="2870345"/>
              <a:ext cx="1277566" cy="1819261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模式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5615" y="2870346"/>
              <a:ext cx="7227404" cy="181926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lvl="1" defTabSz="1066800" fontAlgn="auto">
                <a:spcAft>
                  <a:spcPct val="15000"/>
                </a:spcAft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高級中等學校建教合作實施及建教生權益保障法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輪調式： 以兩班為單位實施輪調，一班在校、一班到建教合作機構接受職業技能訓練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階梯式： 一二年級在校，三年級在建教合作機構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實習式：寒暑假或學期中至建教合作機構訓練</a:t>
              </a:r>
            </a:p>
            <a:p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BF2B14D-6D86-4B16-8A5B-E602B30ECA36}"/>
              </a:ext>
            </a:extLst>
          </p:cNvPr>
          <p:cNvGrpSpPr/>
          <p:nvPr/>
        </p:nvGrpSpPr>
        <p:grpSpPr>
          <a:xfrm>
            <a:off x="316843" y="4866755"/>
            <a:ext cx="8485695" cy="1707981"/>
            <a:chOff x="286555" y="4830932"/>
            <a:chExt cx="8485695" cy="1707981"/>
          </a:xfrm>
          <a:noFill/>
        </p:grpSpPr>
        <p:sp>
          <p:nvSpPr>
            <p:cNvPr id="19" name="矩形 18"/>
            <p:cNvSpPr/>
            <p:nvPr/>
          </p:nvSpPr>
          <p:spPr>
            <a:xfrm>
              <a:off x="286555" y="4830932"/>
              <a:ext cx="1277566" cy="1707981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錄取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564121" y="4830932"/>
              <a:ext cx="7208129" cy="1700547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各校自行招生，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月中招生，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月底放榜</a:t>
              </a: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不採計國中在校成績。採面談、口試、實作等方式辦理評選</a:t>
              </a: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評選成績相同時，以經濟弱勢者優先錄取</a:t>
              </a:r>
            </a:p>
            <a:p>
              <a:endParaRPr lang="zh-TW" altLang="en-US" dirty="0"/>
            </a:p>
          </p:txBody>
        </p:sp>
      </p:grpSp>
      <p:sp>
        <p:nvSpPr>
          <p:cNvPr id="24" name="標題 1"/>
          <p:cNvSpPr txBox="1">
            <a:spLocks/>
          </p:cNvSpPr>
          <p:nvPr/>
        </p:nvSpPr>
        <p:spPr bwMode="auto">
          <a:xfrm>
            <a:off x="0" y="337418"/>
            <a:ext cx="9144000" cy="862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建教合作班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E91B21-56C3-4A71-BE3B-88A5A4D60550}"/>
              </a:ext>
            </a:extLst>
          </p:cNvPr>
          <p:cNvSpPr txBox="1"/>
          <p:nvPr/>
        </p:nvSpPr>
        <p:spPr>
          <a:xfrm>
            <a:off x="3127787" y="6488668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173595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5170" y="311071"/>
            <a:ext cx="9138830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學年度運動績優生獨招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95536" y="1293009"/>
            <a:ext cx="8568952" cy="5112568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>
              <a:buBlip>
                <a:blip r:embed="rId3"/>
              </a:buBlip>
              <a:defRPr/>
            </a:pPr>
            <a:r>
              <a:rPr lang="zh-TW" altLang="en-US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分為</a:t>
            </a:r>
            <a:r>
              <a:rPr lang="zh-TW" altLang="zh-TW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「甄審」、「甄試」及「單獨招生」</a:t>
            </a:r>
            <a:endParaRPr lang="en-US" altLang="zh-TW" sz="2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甄審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：以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國際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運動競賽成就為報名門檻，作為分發之標準，為外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加招生名額</a:t>
            </a: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甄試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：甄試係以運動競賽成就為報名門檻，並加考學科及部分專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長須參加術科檢定，為內含之招生名額</a:t>
            </a: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獨招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：其招生規定由各校擬訂，報主管機關核定；除依規定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報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准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得採外加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3%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名額方式辦理外，其名額為內含之招生名額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Blip>
                <a:blip r:embed="rId3"/>
              </a:buBlip>
              <a:defRPr/>
            </a:pPr>
            <a:r>
              <a:rPr lang="zh-TW" altLang="zh-TW" sz="2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不受就學區限制，學生得跨區報考</a:t>
            </a:r>
            <a:endParaRPr lang="en-US" altLang="zh-TW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687755"/>
              </p:ext>
            </p:extLst>
          </p:nvPr>
        </p:nvGraphicFramePr>
        <p:xfrm>
          <a:off x="1449208" y="4314805"/>
          <a:ext cx="6245584" cy="179831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5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3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9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種類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招生學校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運動類別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獨招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北斗家商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空手道、木球、田徑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獨招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彰化女中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羽球、排球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45221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獨招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員林家商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拳擊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7518810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077AFE-D435-4244-950C-FB8D08AD32A7}"/>
              </a:ext>
            </a:extLst>
          </p:cNvPr>
          <p:cNvSpPr txBox="1"/>
          <p:nvPr/>
        </p:nvSpPr>
        <p:spPr>
          <a:xfrm>
            <a:off x="2868880" y="6220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027433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518578"/>
            <a:ext cx="9144000" cy="89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身心障礙適性輔導安置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F835C45-DE7B-47C3-A267-E5BA5396E6C7}"/>
              </a:ext>
            </a:extLst>
          </p:cNvPr>
          <p:cNvGrpSpPr/>
          <p:nvPr/>
        </p:nvGrpSpPr>
        <p:grpSpPr>
          <a:xfrm>
            <a:off x="380732" y="2483593"/>
            <a:ext cx="7256700" cy="3005759"/>
            <a:chOff x="395067" y="1753263"/>
            <a:chExt cx="7256700" cy="2317330"/>
          </a:xfrm>
        </p:grpSpPr>
        <p:sp>
          <p:nvSpPr>
            <p:cNvPr id="8" name="矩形 7"/>
            <p:cNvSpPr/>
            <p:nvPr/>
          </p:nvSpPr>
          <p:spPr>
            <a:xfrm>
              <a:off x="395067" y="1753263"/>
              <a:ext cx="1568068" cy="2317328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63135" y="1753263"/>
              <a:ext cx="5688632" cy="231733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不採國中教育會考成績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報名</a:t>
              </a:r>
              <a:r>
                <a:rPr lang="zh-TW" altLang="en-US" sz="2800" b="1" dirty="0">
                  <a:solidFill>
                    <a:schemeClr val="tx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「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安置高級中等學校集中式特殊教育班</a:t>
              </a:r>
              <a:r>
                <a:rPr lang="zh-TW" altLang="en-US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，須參加能力評估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保留適性安置名額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可繼續參加免試或特招，若未錄取，可回歸適性安置學校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359023" y="4788655"/>
            <a:ext cx="1626754" cy="1809501"/>
            <a:chOff x="7196108" y="3933056"/>
            <a:chExt cx="1248347" cy="136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圖片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352" y="3933056"/>
              <a:ext cx="704103" cy="13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圖片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96108" y="3933056"/>
              <a:ext cx="680136" cy="136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D7A16-8D9F-4607-8A2C-35A3D30702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2984FF-8FC9-4DDE-AFCF-2C8C3C4DB43C}"/>
              </a:ext>
            </a:extLst>
          </p:cNvPr>
          <p:cNvSpPr txBox="1"/>
          <p:nvPr/>
        </p:nvSpPr>
        <p:spPr>
          <a:xfrm>
            <a:off x="971600" y="5698017"/>
            <a:ext cx="4801314" cy="7078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4000" b="1" dirty="0"/>
              <a:t>請洽國中輔導室辦理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8296C3-DBE3-4420-A20C-6EACA1235A10}"/>
              </a:ext>
            </a:extLst>
          </p:cNvPr>
          <p:cNvSpPr txBox="1"/>
          <p:nvPr/>
        </p:nvSpPr>
        <p:spPr>
          <a:xfrm>
            <a:off x="380732" y="1817877"/>
            <a:ext cx="726352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依據：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身心障礙學生適性安置高級中等學校實施要點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1327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副標題 4"/>
          <p:cNvSpPr>
            <a:spLocks noGrp="1"/>
          </p:cNvSpPr>
          <p:nvPr>
            <p:ph type="subTitle" idx="4294967295"/>
          </p:nvPr>
        </p:nvSpPr>
        <p:spPr>
          <a:xfrm>
            <a:off x="3131840" y="4154827"/>
            <a:ext cx="4536504" cy="220152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完全免試單獨招生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特色招生七年一貫甄選入學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414D7A16-8D9F-4607-8A2C-35A3D30702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175" y="4330323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91E1E97-53F1-4C26-A624-3C7EC54797C5}"/>
              </a:ext>
            </a:extLst>
          </p:cNvPr>
          <p:cNvSpPr txBox="1"/>
          <p:nvPr/>
        </p:nvSpPr>
        <p:spPr>
          <a:xfrm>
            <a:off x="3969296" y="19260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</a:rPr>
              <a:t>五專入學管道</a:t>
            </a:r>
          </a:p>
        </p:txBody>
      </p:sp>
    </p:spTree>
    <p:extLst>
      <p:ext uri="{BB962C8B-B14F-4D97-AF65-F5344CB8AC3E}">
        <p14:creationId xmlns:p14="http://schemas.microsoft.com/office/powerpoint/2010/main" val="2270328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531139"/>
            <a:ext cx="9144000" cy="81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學年度五專入學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＿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變革</a:t>
            </a:r>
            <a:endParaRPr kumimoji="1"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06" y="3827869"/>
            <a:ext cx="1066800" cy="263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491840-7050-47A0-A67E-F3F4B78AD5F5}"/>
              </a:ext>
            </a:extLst>
          </p:cNvPr>
          <p:cNvSpPr/>
          <p:nvPr/>
        </p:nvSpPr>
        <p:spPr>
          <a:xfrm>
            <a:off x="359532" y="1743375"/>
            <a:ext cx="8327268" cy="34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優先免試入學超額比序積分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【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服務學習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】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滿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小時得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0.25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分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聯合免試入學超額比序積分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【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服務學習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】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滿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8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小時得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分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新增辦理完全免試入學單獨招生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  <p:pic>
        <p:nvPicPr>
          <p:cNvPr id="11" name="圖片 24">
            <a:extLst>
              <a:ext uri="{FF2B5EF4-FFF2-40B4-BE49-F238E27FC236}">
                <a16:creationId xmlns:a16="http://schemas.microsoft.com/office/drawing/2014/main" id="{EEFF56F8-E943-4D82-91A7-F0B08DB15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26" y="5425273"/>
            <a:ext cx="4405547" cy="1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2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476672"/>
            <a:ext cx="9144000" cy="81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學年度五專完全免試入學單獨招生</a:t>
            </a:r>
            <a:endParaRPr kumimoji="1"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BD965D6-DD72-42AB-9C39-FC9E58AEF802}"/>
              </a:ext>
            </a:extLst>
          </p:cNvPr>
          <p:cNvGrpSpPr/>
          <p:nvPr/>
        </p:nvGrpSpPr>
        <p:grpSpPr>
          <a:xfrm>
            <a:off x="270818" y="1414336"/>
            <a:ext cx="8477646" cy="1978325"/>
            <a:chOff x="193251" y="1628798"/>
            <a:chExt cx="8627221" cy="1978325"/>
          </a:xfrm>
          <a:noFill/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CDEEBCD-1703-4DB0-96A3-C9D234E3063A}"/>
                </a:ext>
              </a:extLst>
            </p:cNvPr>
            <p:cNvSpPr/>
            <p:nvPr/>
          </p:nvSpPr>
          <p:spPr>
            <a:xfrm>
              <a:off x="193251" y="1628798"/>
              <a:ext cx="1282404" cy="1978325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5942E0F-591F-4919-8C56-DB2FCEBB8234}"/>
                </a:ext>
              </a:extLst>
            </p:cNvPr>
            <p:cNvSpPr/>
            <p:nvPr/>
          </p:nvSpPr>
          <p:spPr>
            <a:xfrm>
              <a:off x="1475655" y="1628799"/>
              <a:ext cx="7344817" cy="1978324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全國一區，限應屆畢業生報名，限報名一校科組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不採計國中教育會考成績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超額比序項目：服務學習、均衡學習、其他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招生學校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28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所，提供超過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1,700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個招生名額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C6D6ED6C-5D8A-47A7-B964-01E946CD3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476235"/>
              </p:ext>
            </p:extLst>
          </p:nvPr>
        </p:nvGraphicFramePr>
        <p:xfrm>
          <a:off x="4726360" y="3530216"/>
          <a:ext cx="3960440" cy="289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D0C785E0-86C8-4225-B8AC-8D280D85B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00032"/>
              </p:ext>
            </p:extLst>
          </p:nvPr>
        </p:nvGraphicFramePr>
        <p:xfrm>
          <a:off x="323528" y="3513326"/>
          <a:ext cx="4248472" cy="323250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35920">
                  <a:extLst>
                    <a:ext uri="{9D8B030D-6E8A-4147-A177-3AD203B41FA5}">
                      <a16:colId xmlns:a16="http://schemas.microsoft.com/office/drawing/2014/main" val="761693875"/>
                    </a:ext>
                  </a:extLst>
                </a:gridCol>
                <a:gridCol w="3012552">
                  <a:extLst>
                    <a:ext uri="{9D8B030D-6E8A-4147-A177-3AD203B41FA5}">
                      <a16:colId xmlns:a16="http://schemas.microsoft.com/office/drawing/2014/main" val="2499146076"/>
                    </a:ext>
                  </a:extLst>
                </a:gridCol>
              </a:tblGrid>
              <a:tr h="39786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超額比序項目</a:t>
                      </a:r>
                      <a:r>
                        <a:rPr lang="en-US" altLang="zh-TW" b="1" dirty="0"/>
                        <a:t>(</a:t>
                      </a:r>
                      <a:r>
                        <a:rPr lang="zh-TW" altLang="en-US" b="1" dirty="0"/>
                        <a:t>採計至</a:t>
                      </a:r>
                      <a:r>
                        <a:rPr lang="en-US" altLang="zh-TW" b="1" dirty="0"/>
                        <a:t>113</a:t>
                      </a:r>
                      <a:r>
                        <a:rPr lang="zh-TW" altLang="en-US" b="1" dirty="0"/>
                        <a:t>年</a:t>
                      </a:r>
                      <a:r>
                        <a:rPr lang="en-US" altLang="zh-TW" b="1" dirty="0"/>
                        <a:t>4</a:t>
                      </a:r>
                      <a:r>
                        <a:rPr lang="zh-TW" altLang="en-US" b="1" dirty="0"/>
                        <a:t>月</a:t>
                      </a:r>
                      <a:r>
                        <a:rPr lang="en-US" altLang="zh-TW" b="1" dirty="0"/>
                        <a:t>30</a:t>
                      </a:r>
                      <a:r>
                        <a:rPr lang="zh-TW" altLang="en-US" b="1" dirty="0"/>
                        <a:t>日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780421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服務學習</a:t>
                      </a:r>
                      <a:endParaRPr lang="en-US" altLang="zh-TW" b="1" dirty="0"/>
                    </a:p>
                    <a:p>
                      <a:pPr algn="ctr"/>
                      <a:r>
                        <a:rPr lang="en-US" altLang="zh-TW" b="1" dirty="0"/>
                        <a:t>(15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1.</a:t>
                      </a:r>
                      <a:r>
                        <a:rPr lang="zh-TW" altLang="en-US" b="1" dirty="0"/>
                        <a:t>幹部小老師滿</a:t>
                      </a:r>
                      <a:r>
                        <a:rPr lang="en-US" altLang="zh-TW" b="1" dirty="0"/>
                        <a:t>1</a:t>
                      </a:r>
                      <a:r>
                        <a:rPr lang="zh-TW" altLang="en-US" b="1" dirty="0"/>
                        <a:t>學期得</a:t>
                      </a:r>
                      <a:r>
                        <a:rPr lang="en-US" altLang="zh-TW" b="1" dirty="0"/>
                        <a:t>2</a:t>
                      </a:r>
                      <a:r>
                        <a:rPr lang="zh-TW" altLang="en-US" b="1" dirty="0"/>
                        <a:t>分</a:t>
                      </a:r>
                      <a:endParaRPr lang="en-US" altLang="zh-TW" b="1" dirty="0"/>
                    </a:p>
                    <a:p>
                      <a:r>
                        <a:rPr lang="en-US" altLang="zh-TW" b="1" dirty="0"/>
                        <a:t>2.</a:t>
                      </a:r>
                      <a:r>
                        <a:rPr lang="zh-TW" altLang="en-US" b="1" dirty="0"/>
                        <a:t>校內外服務學習每滿</a:t>
                      </a:r>
                      <a:r>
                        <a:rPr lang="en-US" altLang="zh-TW" b="1" dirty="0"/>
                        <a:t>1</a:t>
                      </a:r>
                      <a:r>
                        <a:rPr lang="zh-TW" altLang="en-US" b="1" dirty="0"/>
                        <a:t>小時得</a:t>
                      </a:r>
                      <a:r>
                        <a:rPr lang="en-US" altLang="zh-TW" b="1" dirty="0"/>
                        <a:t>0.5</a:t>
                      </a:r>
                      <a:r>
                        <a:rPr lang="zh-TW" altLang="en-US" b="1" dirty="0"/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80813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均衡學習</a:t>
                      </a:r>
                      <a:endParaRPr lang="en-US" altLang="zh-TW" b="1" dirty="0"/>
                    </a:p>
                    <a:p>
                      <a:pPr algn="ctr"/>
                      <a:r>
                        <a:rPr lang="en-US" altLang="zh-TW" b="1" dirty="0"/>
                        <a:t>(28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/>
                        <a:t>健康與體育、藝術、綜合活動及科技等領域「</a:t>
                      </a:r>
                      <a:r>
                        <a:rPr lang="en-US" altLang="zh-TW" b="1" dirty="0"/>
                        <a:t>5</a:t>
                      </a:r>
                      <a:r>
                        <a:rPr lang="zh-TW" altLang="en-US" b="1" dirty="0"/>
                        <a:t>學期平均」達</a:t>
                      </a:r>
                      <a:r>
                        <a:rPr lang="en-US" altLang="zh-TW" b="1" dirty="0"/>
                        <a:t>60</a:t>
                      </a:r>
                      <a:r>
                        <a:rPr lang="zh-TW" altLang="en-US" b="1" dirty="0"/>
                        <a:t>分以上，每領域各得</a:t>
                      </a:r>
                      <a:r>
                        <a:rPr lang="en-US" altLang="zh-TW" b="1" dirty="0"/>
                        <a:t>7</a:t>
                      </a:r>
                      <a:r>
                        <a:rPr lang="zh-TW" altLang="en-US" b="1" dirty="0"/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6965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其他</a:t>
                      </a:r>
                      <a:r>
                        <a:rPr lang="en-US" altLang="zh-TW" b="1" dirty="0"/>
                        <a:t>(5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/>
                        <a:t>各校自訂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914787"/>
                  </a:ext>
                </a:extLst>
              </a:tr>
              <a:tr h="32585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同分比序順序，由各校自訂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709265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06" y="2060848"/>
            <a:ext cx="864096" cy="21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75663D-B00B-4BF0-B983-F57D5A4DE716}"/>
              </a:ext>
            </a:extLst>
          </p:cNvPr>
          <p:cNvSpPr txBox="1"/>
          <p:nvPr/>
        </p:nvSpPr>
        <p:spPr>
          <a:xfrm>
            <a:off x="4932040" y="6433940"/>
            <a:ext cx="34213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64734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247246"/>
            <a:ext cx="9144000" cy="8201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學年度五專優先免試入學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097467952"/>
              </p:ext>
            </p:extLst>
          </p:nvPr>
        </p:nvGraphicFramePr>
        <p:xfrm>
          <a:off x="336415" y="1000574"/>
          <a:ext cx="8229599" cy="535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90" y="4653136"/>
            <a:ext cx="690217" cy="170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7AC239-62D6-479A-AACD-094D54C58FD1}"/>
              </a:ext>
            </a:extLst>
          </p:cNvPr>
          <p:cNvSpPr txBox="1"/>
          <p:nvPr/>
        </p:nvSpPr>
        <p:spPr>
          <a:xfrm>
            <a:off x="2861320" y="6354247"/>
            <a:ext cx="34213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FF1946D-A765-4A36-990B-516702D0955D}"/>
              </a:ext>
            </a:extLst>
          </p:cNvPr>
          <p:cNvSpPr txBox="1"/>
          <p:nvPr/>
        </p:nvSpPr>
        <p:spPr>
          <a:xfrm>
            <a:off x="4600753" y="4869160"/>
            <a:ext cx="3494378" cy="83099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12,000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個招生名額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A26D4F3-629C-46CB-97AA-77E625792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26" y="2819765"/>
            <a:ext cx="1079748" cy="10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71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89395"/>
              </p:ext>
            </p:extLst>
          </p:nvPr>
        </p:nvGraphicFramePr>
        <p:xfrm>
          <a:off x="179512" y="206250"/>
          <a:ext cx="8784975" cy="644498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33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4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採計項目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積分上限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五專優先免試入學積分採計項目說明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2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志願序 </a:t>
                      </a:r>
                      <a: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(1~30)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每五志願為一群： 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21">
                <a:tc rowSpan="3">
                  <a:txBody>
                    <a:bodyPr/>
                    <a:lstStyle/>
                    <a:p>
                      <a:pPr marL="0" indent="0" algn="l"/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多元學  </a:t>
                      </a:r>
                      <a:b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習表現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競賽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國際、全國、區域及縣市競賽項目：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7-1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採計日期：國中就學期間至至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含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前為限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18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擔任班級幹部、小老師或社團幹部任滿一學期得</a:t>
                      </a:r>
                      <a:r>
                        <a:rPr lang="zh-TW" altLang="zh-TW" sz="16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</a:t>
                      </a:r>
                      <a:br>
                        <a:rPr lang="en-US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同一學期同時擔任班級幹部、小老師或社團幹部，仍以</a:t>
                      </a:r>
                      <a:r>
                        <a:rPr lang="zh-TW" altLang="zh-TW" sz="16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分採計</a:t>
                      </a:r>
                      <a:endParaRPr lang="en-US" altLang="zh-TW" sz="16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服務學習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每累計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小時得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學年度起適用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採計日期：國中就學期間至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前為限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93188"/>
                  </a:ext>
                </a:extLst>
              </a:tr>
              <a:tr h="854260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791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服務學習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擔任班級幹部、小老師或社團幹部任滿一學期得</a:t>
                      </a:r>
                      <a:r>
                        <a:rPr lang="zh-TW" altLang="zh-TW" sz="1600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</a:t>
                      </a:r>
                      <a:br>
                        <a:rPr lang="en-US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同一學期同時擔任班級幹部、小老師或社團幹部，仍以</a:t>
                      </a:r>
                      <a:r>
                        <a:rPr lang="zh-TW" altLang="zh-TW" sz="1600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分採計</a:t>
                      </a: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服務學習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每累計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適用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採計日期：國中就學期間至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前為限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技藝優良 </a:t>
                      </a:r>
                      <a:endParaRPr lang="en-US" altLang="zh-TW" sz="2000" b="1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以單一學期之百分制成績擇優採計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77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弱勢身分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低收入戶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；中低收入戶、支領失業給付、特殊境遇家庭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符合一項即可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6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均衡學習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領域：健康與體育、藝術、綜合活動、科技，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學期平均成績及格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0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國中教育會考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、 </a:t>
                      </a:r>
                      <a:r>
                        <a:rPr kumimoji="0" lang="en-US" altLang="zh-TW" sz="1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kumimoji="0" lang="en-US" altLang="zh-TW" sz="2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</a:t>
                      </a:r>
                      <a:r>
                        <a:rPr kumimoji="0" lang="en-US" altLang="zh-TW" sz="1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kumimoji="0" lang="en-US" altLang="zh-TW" sz="2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</a:t>
                      </a:r>
                    </a:p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zh-TW" altLang="en-US" sz="175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0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寫作測驗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0.8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	</a:t>
                      </a:r>
                      <a:endParaRPr lang="zh-TW" altLang="en-US" sz="17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918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總積分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【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上限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】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101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會考科目違規每扣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點，則扣該科積分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0.15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分， 至該科積分零分為止。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199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31328"/>
              </p:ext>
            </p:extLst>
          </p:nvPr>
        </p:nvGraphicFramePr>
        <p:xfrm>
          <a:off x="287524" y="1490574"/>
          <a:ext cx="8568952" cy="478602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85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3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項目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0" dirty="0">
                          <a:effectLst/>
                        </a:rPr>
                        <a:t>說明</a:t>
                      </a:r>
                      <a:endParaRPr lang="zh-TW" sz="2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招生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0" dirty="0">
                          <a:effectLst/>
                        </a:rPr>
                        <a:t>簡介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1" dirty="0"/>
                        <a:t>技專校院招生委員會聯合會</a:t>
                      </a:r>
                      <a:br>
                        <a:rPr lang="en-US" altLang="zh-TW" sz="2400" b="1" u="none" kern="0" dirty="0">
                          <a:effectLst/>
                        </a:rPr>
                      </a:br>
                      <a:r>
                        <a:rPr lang="en-US" altLang="zh-TW" sz="2400" b="1" u="none" kern="0" dirty="0">
                          <a:effectLst/>
                        </a:rPr>
                        <a:t>https://www.jctv.ntut.edu.tw/nenter5/</a:t>
                      </a:r>
                      <a:endParaRPr lang="zh-TW" sz="2400" b="1" u="none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3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實施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範圍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分北、中、南</a:t>
                      </a:r>
                      <a:r>
                        <a:rPr lang="en-US" sz="2400" b="1" kern="0" dirty="0">
                          <a:effectLst/>
                        </a:rPr>
                        <a:t>3</a:t>
                      </a:r>
                      <a:r>
                        <a:rPr lang="zh-TW" sz="2400" b="1" kern="0" dirty="0">
                          <a:effectLst/>
                        </a:rPr>
                        <a:t>區</a:t>
                      </a:r>
                      <a:r>
                        <a:rPr lang="zh-TW" altLang="en-US" sz="2400" b="1" kern="0" dirty="0">
                          <a:effectLst/>
                        </a:rPr>
                        <a:t>招生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不限原就讀國中地點，</a:t>
                      </a:r>
                      <a:r>
                        <a:rPr lang="zh-TW" altLang="en-US" sz="2400" b="1" kern="0" dirty="0">
                          <a:effectLst/>
                        </a:rPr>
                        <a:t>均</a:t>
                      </a:r>
                      <a:r>
                        <a:rPr lang="zh-TW" sz="2400" b="1" kern="0" dirty="0">
                          <a:effectLst/>
                        </a:rPr>
                        <a:t>可向北、中、南</a:t>
                      </a:r>
                      <a:r>
                        <a:rPr lang="zh-TW" altLang="en-US" sz="2400" b="1" kern="0" dirty="0">
                          <a:effectLst/>
                        </a:rPr>
                        <a:t>區</a:t>
                      </a:r>
                      <a:r>
                        <a:rPr lang="zh-TW" sz="2400" b="1" kern="0" dirty="0">
                          <a:effectLst/>
                        </a:rPr>
                        <a:t>報名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各區限</a:t>
                      </a:r>
                      <a:r>
                        <a:rPr lang="zh-TW" altLang="en-US" sz="2400" b="1" kern="0" dirty="0">
                          <a:effectLst/>
                        </a:rPr>
                        <a:t>報名</a:t>
                      </a:r>
                      <a:r>
                        <a:rPr lang="en-US" altLang="zh-TW" sz="2400" b="1" kern="0" dirty="0">
                          <a:effectLst/>
                        </a:rPr>
                        <a:t>1</a:t>
                      </a:r>
                      <a:r>
                        <a:rPr lang="zh-TW" altLang="en-US" sz="2400" b="1" kern="0" dirty="0">
                          <a:effectLst/>
                        </a:rPr>
                        <a:t>所五專學校（一區一校）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4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錄取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方式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kern="0" dirty="0">
                          <a:effectLst/>
                        </a:rPr>
                        <a:t>僅能</a:t>
                      </a:r>
                      <a:r>
                        <a:rPr lang="zh-TW" altLang="en-US" sz="2400" b="1" u="sng" kern="0" dirty="0">
                          <a:effectLst/>
                        </a:rPr>
                        <a:t>擇一校</a:t>
                      </a:r>
                      <a:r>
                        <a:rPr lang="zh-TW" sz="2400" b="1" u="sng" kern="0" dirty="0">
                          <a:effectLst/>
                        </a:rPr>
                        <a:t>現場登記分發</a:t>
                      </a:r>
                      <a:r>
                        <a:rPr lang="zh-TW" altLang="en-US" sz="2400" b="1" u="sng" kern="0" dirty="0">
                          <a:effectLst/>
                        </a:rPr>
                        <a:t>報到（現場撕榜）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若報名人數</a:t>
                      </a:r>
                      <a:r>
                        <a:rPr lang="zh-TW" altLang="en-US" sz="2400" b="1" kern="0" dirty="0">
                          <a:effectLst/>
                        </a:rPr>
                        <a:t>不超過核定</a:t>
                      </a:r>
                      <a:r>
                        <a:rPr lang="zh-TW" sz="2400" b="1" kern="0" dirty="0">
                          <a:effectLst/>
                        </a:rPr>
                        <a:t>招生名額則全</a:t>
                      </a:r>
                      <a:r>
                        <a:rPr lang="zh-TW" altLang="en-US" sz="2400" b="1" kern="0" dirty="0">
                          <a:effectLst/>
                        </a:rPr>
                        <a:t>數</a:t>
                      </a:r>
                      <a:r>
                        <a:rPr lang="zh-TW" sz="2400" b="1" kern="0" dirty="0">
                          <a:effectLst/>
                        </a:rPr>
                        <a:t>錄取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報名人數</a:t>
                      </a:r>
                      <a:r>
                        <a:rPr lang="zh-TW" altLang="en-US" sz="2400" b="1" kern="0" dirty="0">
                          <a:effectLst/>
                        </a:rPr>
                        <a:t>超過核定</a:t>
                      </a:r>
                      <a:r>
                        <a:rPr lang="zh-TW" sz="2400" b="1" kern="0" dirty="0">
                          <a:effectLst/>
                        </a:rPr>
                        <a:t>招生名額</a:t>
                      </a:r>
                      <a:r>
                        <a:rPr lang="zh-TW" altLang="en-US" sz="2400" b="1" kern="0" dirty="0">
                          <a:effectLst/>
                        </a:rPr>
                        <a:t>，</a:t>
                      </a:r>
                      <a:r>
                        <a:rPr lang="zh-TW" sz="2400" b="1" kern="0" dirty="0">
                          <a:effectLst/>
                        </a:rPr>
                        <a:t>則依據各校自訂之免試入學比序項目進行比序，以積分高低作為分發依據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0" y="355053"/>
            <a:ext cx="9144000" cy="9223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331911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D03100-1F1B-438B-A43D-CE8BC3589FDB}"/>
              </a:ext>
            </a:extLst>
          </p:cNvPr>
          <p:cNvSpPr txBox="1"/>
          <p:nvPr/>
        </p:nvSpPr>
        <p:spPr>
          <a:xfrm>
            <a:off x="2868880" y="6331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5352E2-7A8F-41FA-B50D-715C3695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7687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02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190924"/>
            <a:ext cx="9135848" cy="865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學年度五專聯合免試入學積分項目</a:t>
            </a:r>
          </a:p>
        </p:txBody>
      </p:sp>
      <p:graphicFrame>
        <p:nvGraphicFramePr>
          <p:cNvPr id="8" name="Group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915951"/>
              </p:ext>
            </p:extLst>
          </p:nvPr>
        </p:nvGraphicFramePr>
        <p:xfrm>
          <a:off x="215168" y="990229"/>
          <a:ext cx="8713663" cy="5745903"/>
        </p:xfrm>
        <a:graphic>
          <a:graphicData uri="http://schemas.openxmlformats.org/drawingml/2006/table">
            <a:tbl>
              <a:tblPr/>
              <a:tblGrid>
                <a:gridCol w="1296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31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項目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說明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最高積分</a:t>
                      </a:r>
                    </a:p>
                  </a:txBody>
                  <a:tcPr marL="0" marR="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積分上限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02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多元學習表現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177800" indent="-1778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競賽：國中期間參與競賽，依競賽之層級給與不同的加分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         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國際比賽、全國性、縣市、國際發明展等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服務學習：學校服務表現及校外服務學習。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同一學期所有幹部合計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服務學習滿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小時計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(113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學年度起適用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lvl="0" indent="-2286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日常生活表現評量：功過相抵後之獎懲紀錄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2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體適能：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7800" marR="0" lvl="0" indent="-1778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技藝優良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以單一學期之百分制成績擇優採計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弱勢身分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協助經濟弱勢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學生或特殊境遇學生之升學機會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0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均衡學習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學期以上皆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5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適性輔導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「生涯發展規劃書」中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家長、導師、輔導教師是否勾選五專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1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教育會考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每科「精熟」得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分、「基礎」得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分、「待加強」得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05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其他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各校自訂。計分比重不得超過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分，若有加權計分時亦同 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541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9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073566"/>
              </p:ext>
            </p:extLst>
          </p:nvPr>
        </p:nvGraphicFramePr>
        <p:xfrm>
          <a:off x="410338" y="1125000"/>
          <a:ext cx="8338125" cy="4824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64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2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0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能力等級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加註標示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比序積分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標示說明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(A)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A++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25%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26%</a:t>
                      </a:r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51%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(B)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B++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25%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26%</a:t>
                      </a:r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51%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C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圓角矩形圖說文字 99"/>
          <p:cNvSpPr/>
          <p:nvPr/>
        </p:nvSpPr>
        <p:spPr>
          <a:xfrm>
            <a:off x="1259632" y="6172436"/>
            <a:ext cx="6624736" cy="446120"/>
          </a:xfrm>
          <a:prstGeom prst="wedgeRoundRectCallout">
            <a:avLst>
              <a:gd name="adj1" fmla="val -49920"/>
              <a:gd name="adj2" fmla="val -2134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能力等級區分採標準參照</a:t>
            </a:r>
          </a:p>
        </p:txBody>
      </p:sp>
      <p:sp>
        <p:nvSpPr>
          <p:cNvPr id="101" name="標題 3"/>
          <p:cNvSpPr txBox="1">
            <a:spLocks/>
          </p:cNvSpPr>
          <p:nvPr/>
        </p:nvSpPr>
        <p:spPr bwMode="auto">
          <a:xfrm>
            <a:off x="0" y="300199"/>
            <a:ext cx="9144000" cy="8354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國中教育會考成績能力等級與加註標示</a:t>
            </a:r>
          </a:p>
        </p:txBody>
      </p:sp>
    </p:spTree>
    <p:extLst>
      <p:ext uri="{BB962C8B-B14F-4D97-AF65-F5344CB8AC3E}">
        <p14:creationId xmlns:p14="http://schemas.microsoft.com/office/powerpoint/2010/main" val="3491204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08A4B-3EFB-4A88-A757-70D41FE0B341}" type="slidenum">
              <a:rPr lang="en-US" altLang="zh-TW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60</a:t>
            </a:fld>
            <a:endParaRPr lang="en-US" altLang="zh-TW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5539644" cy="56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文字版面配置區 1"/>
          <p:cNvSpPr txBox="1">
            <a:spLocks/>
          </p:cNvSpPr>
          <p:nvPr/>
        </p:nvSpPr>
        <p:spPr bwMode="auto">
          <a:xfrm>
            <a:off x="169687" y="1236302"/>
            <a:ext cx="2934994" cy="5391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Clr>
                <a:srgbClr val="3102A6"/>
              </a:buClr>
              <a:buSzPct val="85000"/>
              <a:buFont typeface="Wingdings" pitchFamily="2" charset="2"/>
              <a:buChar char="n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五專聯合免試</a:t>
            </a:r>
            <a:b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同分比序順序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主項目加權積分之比序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分項目積分之比序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國中教育會考各科目之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等級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標示之比序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國中教育會考「寫作測驗」級分之比序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6F839D8-8708-4E7C-AC76-ACA28D942D71}"/>
              </a:ext>
            </a:extLst>
          </p:cNvPr>
          <p:cNvSpPr txBox="1">
            <a:spLocks/>
          </p:cNvSpPr>
          <p:nvPr/>
        </p:nvSpPr>
        <p:spPr bwMode="auto">
          <a:xfrm>
            <a:off x="0" y="190924"/>
            <a:ext cx="9135848" cy="865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五專聯合免試入學比序方式</a:t>
            </a:r>
          </a:p>
        </p:txBody>
      </p:sp>
    </p:spTree>
    <p:extLst>
      <p:ext uri="{BB962C8B-B14F-4D97-AF65-F5344CB8AC3E}">
        <p14:creationId xmlns:p14="http://schemas.microsoft.com/office/powerpoint/2010/main" val="2020294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BBF7D-E542-4EFA-A738-013A431CDFB0}" type="slidenum">
              <a:rPr lang="en-US" altLang="zh-TW"/>
              <a:pPr>
                <a:defRPr/>
              </a:pPr>
              <a:t>61</a:t>
            </a:fld>
            <a:endParaRPr lang="en-US" altLang="zh-TW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17527034"/>
              </p:ext>
            </p:extLst>
          </p:nvPr>
        </p:nvGraphicFramePr>
        <p:xfrm>
          <a:off x="791580" y="1113981"/>
          <a:ext cx="756084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8176" y="263597"/>
            <a:ext cx="9135824" cy="850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學年度五專聯合免試入學流程圖</a:t>
            </a:r>
          </a:p>
        </p:txBody>
      </p:sp>
    </p:spTree>
    <p:extLst>
      <p:ext uri="{BB962C8B-B14F-4D97-AF65-F5344CB8AC3E}">
        <p14:creationId xmlns:p14="http://schemas.microsoft.com/office/powerpoint/2010/main" val="18326460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17196" y="6140326"/>
            <a:ext cx="2133600" cy="365125"/>
          </a:xfrm>
        </p:spPr>
        <p:txBody>
          <a:bodyPr/>
          <a:lstStyle/>
          <a:p>
            <a:pPr>
              <a:defRPr/>
            </a:pPr>
            <a:fld id="{C25EF61C-D6CC-4704-928F-68C0250FBCB7}" type="slidenum">
              <a:rPr lang="en-US" altLang="zh-TW"/>
              <a:pPr>
                <a:defRPr/>
              </a:pPr>
              <a:t>62</a:t>
            </a:fld>
            <a:endParaRPr lang="en-US" altLang="zh-TW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887758971"/>
              </p:ext>
            </p:extLst>
          </p:nvPr>
        </p:nvGraphicFramePr>
        <p:xfrm>
          <a:off x="503548" y="1124744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12720" y="287704"/>
            <a:ext cx="913128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學年度五專聯合免試入學招生委員會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A33563-6EAE-445F-A49C-BBA5EBDE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96" y="1340768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AB5933-58A0-472D-8F40-CC1A21DC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5570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1063DF0-6161-4DD7-A4AE-E8A20C59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250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47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04DCBDF-E526-4C89-89FC-5972934A7303}"/>
              </a:ext>
            </a:extLst>
          </p:cNvPr>
          <p:cNvSpPr/>
          <p:nvPr/>
        </p:nvSpPr>
        <p:spPr>
          <a:xfrm>
            <a:off x="450000" y="5445224"/>
            <a:ext cx="82197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以上各項招生日程、招生名額、招生方式、術科測驗項目，如有異動，以簡章及招生委員會公告為準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67F25-5844-4198-B621-A577E4273C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02729"/>
              </p:ext>
            </p:extLst>
          </p:nvPr>
        </p:nvGraphicFramePr>
        <p:xfrm>
          <a:off x="432205" y="1697635"/>
          <a:ext cx="8219255" cy="211328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72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8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招生學校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招生班別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招生名額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00" dirty="0">
                          <a:effectLst/>
                        </a:rPr>
                        <a:t>術科測驗項目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0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台南應用</a:t>
                      </a:r>
                      <a:endParaRPr lang="en-US" altLang="zh-TW" sz="2800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科技大學</a:t>
                      </a:r>
                      <a:endParaRPr lang="zh-TW" sz="28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美術系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>
                          <a:effectLst/>
                        </a:rPr>
                        <a:t>100</a:t>
                      </a:r>
                      <a:r>
                        <a:rPr lang="en-US" sz="2800" kern="0" dirty="0">
                          <a:effectLst/>
                        </a:rPr>
                        <a:t> 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400" kern="100" dirty="0">
                          <a:effectLst/>
                        </a:rPr>
                        <a:t>素描</a:t>
                      </a:r>
                      <a:endParaRPr lang="zh-TW" sz="24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0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音樂系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>
                          <a:effectLst/>
                        </a:rPr>
                        <a:t>55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樂理、聽寫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視唱、主修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舞蹈系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>
                          <a:effectLst/>
                        </a:rPr>
                        <a:t>45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舞蹈基本動作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288" y="525185"/>
            <a:ext cx="91437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學年度五專特色招生甄選入學</a:t>
            </a:r>
          </a:p>
        </p:txBody>
      </p:sp>
      <p:sp>
        <p:nvSpPr>
          <p:cNvPr id="2" name="矩形 1"/>
          <p:cNvSpPr/>
          <p:nvPr/>
        </p:nvSpPr>
        <p:spPr>
          <a:xfrm>
            <a:off x="450000" y="4228044"/>
            <a:ext cx="8244000" cy="907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本招生管道之校系為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七年</a:t>
            </a:r>
            <a:r>
              <a:rPr lang="zh-TW" altLang="en-US" sz="2400" b="1" ker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一貫制</a:t>
            </a:r>
            <a:r>
              <a:rPr lang="zh-TW" altLang="en-US" sz="2400" b="1" ker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學制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本招生管道由各招生學校自行辦理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單獨招生</a:t>
            </a: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術科測驗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804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87624" y="374948"/>
            <a:ext cx="4873737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3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1060"/>
              </p:ext>
            </p:extLst>
          </p:nvPr>
        </p:nvGraphicFramePr>
        <p:xfrm>
          <a:off x="1181922" y="960007"/>
          <a:ext cx="6780156" cy="4179299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390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8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國立彰化高中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縣立二林高中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國立彰化女中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縣立成功高中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國立員林高中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縣立田中高中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國立鹿港高中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縣立和美高中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國立溪湖高中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私立文興高中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14401"/>
                  </a:ext>
                </a:extLst>
              </a:tr>
              <a:tr h="594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國立和美實驗學校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私立精誠高中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縣立彰化藝術高中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私立正德高中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248228" y="5326743"/>
            <a:ext cx="6780155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學術性向明確，有意從事學術研究與專門知能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通識課程為主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可繼續升讀大學及研究所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11F02E6-F70B-420E-90BE-376712569311}"/>
              </a:ext>
            </a:extLst>
          </p:cNvPr>
          <p:cNvSpPr txBox="1">
            <a:spLocks/>
          </p:cNvSpPr>
          <p:nvPr/>
        </p:nvSpPr>
        <p:spPr bwMode="auto">
          <a:xfrm>
            <a:off x="0" y="136524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普通高中</a:t>
            </a:r>
          </a:p>
        </p:txBody>
      </p:sp>
    </p:spTree>
    <p:extLst>
      <p:ext uri="{BB962C8B-B14F-4D97-AF65-F5344CB8AC3E}">
        <p14:creationId xmlns:p14="http://schemas.microsoft.com/office/powerpoint/2010/main" val="3537547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BA0A-8B3C-4B95-B02E-65E8A509A036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67464" y="5157192"/>
            <a:ext cx="762096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高一統整試探，高二、高三適性選擇學術或專門學程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自主選讀、適性輔導、生涯探索、進路寬廣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0295CBA-EE73-4782-9C6A-94C812235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6757"/>
              </p:ext>
            </p:extLst>
          </p:nvPr>
        </p:nvGraphicFramePr>
        <p:xfrm>
          <a:off x="467544" y="1388298"/>
          <a:ext cx="8219256" cy="3605530"/>
        </p:xfrm>
        <a:graphic>
          <a:graphicData uri="http://schemas.openxmlformats.org/drawingml/2006/table">
            <a:tbl>
              <a:tblPr firstRow="1" bandRow="1"/>
              <a:tblGrid>
                <a:gridCol w="1323156">
                  <a:extLst>
                    <a:ext uri="{9D8B030D-6E8A-4147-A177-3AD203B41FA5}">
                      <a16:colId xmlns:a16="http://schemas.microsoft.com/office/drawing/2014/main" val="2463312088"/>
                    </a:ext>
                  </a:extLst>
                </a:gridCol>
                <a:gridCol w="1845196">
                  <a:extLst>
                    <a:ext uri="{9D8B030D-6E8A-4147-A177-3AD203B41FA5}">
                      <a16:colId xmlns:a16="http://schemas.microsoft.com/office/drawing/2014/main" val="3029309090"/>
                    </a:ext>
                  </a:extLst>
                </a:gridCol>
                <a:gridCol w="5050904">
                  <a:extLst>
                    <a:ext uri="{9D8B030D-6E8A-4147-A177-3AD203B41FA5}">
                      <a16:colId xmlns:a16="http://schemas.microsoft.com/office/drawing/2014/main" val="3116002583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學術學程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專門學程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97767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溪湖高中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商業服務、應用英語、觀光餐飲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20014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彰化高商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設計科技、會計事務、電子商務、應用英語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32404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文興高中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資訊應用、商業服務、應用</a:t>
                      </a: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日語、多媒體</a:t>
                      </a: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180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25813"/>
                  </a:ext>
                </a:extLst>
              </a:tr>
              <a:tr h="5956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竹山高中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衛生化工、應用英語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593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西螺農工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機械技術、汽車技術、電機技術、電子技術、化工</a:t>
                      </a: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 食品加工、應用英語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754277"/>
                  </a:ext>
                </a:extLst>
              </a:tr>
            </a:tbl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91827783-4425-4D7A-A07C-55259DB18D70}"/>
              </a:ext>
            </a:extLst>
          </p:cNvPr>
          <p:cNvSpPr txBox="1">
            <a:spLocks/>
          </p:cNvSpPr>
          <p:nvPr/>
        </p:nvSpPr>
        <p:spPr bwMode="auto">
          <a:xfrm>
            <a:off x="0" y="298398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綜合高中</a:t>
            </a:r>
          </a:p>
        </p:txBody>
      </p:sp>
    </p:spTree>
    <p:extLst>
      <p:ext uri="{BB962C8B-B14F-4D97-AF65-F5344CB8AC3E}">
        <p14:creationId xmlns:p14="http://schemas.microsoft.com/office/powerpoint/2010/main" val="1519334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8" name="圓角矩形 137"/>
          <p:cNvSpPr/>
          <p:nvPr/>
        </p:nvSpPr>
        <p:spPr>
          <a:xfrm>
            <a:off x="2357201" y="2093055"/>
            <a:ext cx="813543" cy="440258"/>
          </a:xfrm>
          <a:prstGeom prst="round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圓角矩形 138"/>
          <p:cNvSpPr/>
          <p:nvPr/>
        </p:nvSpPr>
        <p:spPr>
          <a:xfrm>
            <a:off x="3375136" y="2101870"/>
            <a:ext cx="813543" cy="440258"/>
          </a:xfrm>
          <a:prstGeom prst="round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圓角矩形 139"/>
          <p:cNvSpPr/>
          <p:nvPr/>
        </p:nvSpPr>
        <p:spPr>
          <a:xfrm>
            <a:off x="6923306" y="2106701"/>
            <a:ext cx="1645551" cy="440258"/>
          </a:xfrm>
          <a:prstGeom prst="roundRect">
            <a:avLst/>
          </a:prstGeom>
          <a:solidFill>
            <a:srgbClr val="FF97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圓角矩形 140"/>
          <p:cNvSpPr/>
          <p:nvPr/>
        </p:nvSpPr>
        <p:spPr>
          <a:xfrm>
            <a:off x="4410764" y="2101870"/>
            <a:ext cx="813543" cy="440258"/>
          </a:xfrm>
          <a:prstGeom prst="roundRect">
            <a:avLst/>
          </a:prstGeom>
          <a:solidFill>
            <a:srgbClr val="FF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圓角矩形 141"/>
          <p:cNvSpPr/>
          <p:nvPr/>
        </p:nvSpPr>
        <p:spPr>
          <a:xfrm>
            <a:off x="5376130" y="2112281"/>
            <a:ext cx="1395353" cy="440258"/>
          </a:xfrm>
          <a:prstGeom prst="roundRect">
            <a:avLst/>
          </a:prstGeom>
          <a:solidFill>
            <a:srgbClr val="66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圓角矩形 142"/>
          <p:cNvSpPr/>
          <p:nvPr/>
        </p:nvSpPr>
        <p:spPr>
          <a:xfrm>
            <a:off x="1343682" y="2081777"/>
            <a:ext cx="838480" cy="4402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內容版面配置區 2"/>
          <p:cNvSpPr txBox="1">
            <a:spLocks/>
          </p:cNvSpPr>
          <p:nvPr/>
        </p:nvSpPr>
        <p:spPr>
          <a:xfrm>
            <a:off x="395536" y="1505074"/>
            <a:ext cx="8496944" cy="2257076"/>
          </a:xfrm>
          <a:prstGeom prst="rect">
            <a:avLst/>
          </a:prstGeom>
        </p:spPr>
        <p:txBody>
          <a:bodyPr vert="horz" lIns="91440" tIns="9144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 十二年國民基本教育群科課程綱要</a:t>
            </a:r>
            <a:r>
              <a:rPr lang="en-US" altLang="zh-TW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(108</a:t>
            </a:r>
            <a:r>
              <a:rPr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新課綱</a:t>
            </a:r>
            <a:r>
              <a:rPr lang="en-US" altLang="zh-TW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)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2400" b="1" kern="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6</a:t>
            </a:r>
            <a:r>
              <a:rPr lang="zh-TW" altLang="en-US" sz="2400" b="1" kern="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類：</a:t>
            </a:r>
            <a:r>
              <a:rPr lang="zh-TW" altLang="en-US" sz="2200" b="1" kern="0" spc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工業類、商業類、農業類、家事類、海事水產類、藝術與設計類 </a:t>
            </a:r>
            <a:endParaRPr lang="zh-TW" altLang="en-US" sz="2000" b="1" kern="0" spc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13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  </a:t>
            </a:r>
            <a:endParaRPr lang="en-US" altLang="zh-TW" sz="10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15</a:t>
            </a:r>
            <a:r>
              <a:rPr lang="zh-TW" alt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群：</a:t>
            </a:r>
            <a:endParaRPr lang="zh-TW" altLang="en-US" sz="2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45" name="群組 144"/>
          <p:cNvGrpSpPr/>
          <p:nvPr/>
        </p:nvGrpSpPr>
        <p:grpSpPr>
          <a:xfrm>
            <a:off x="1812190" y="2877665"/>
            <a:ext cx="6760514" cy="3503411"/>
            <a:chOff x="1475655" y="3124067"/>
            <a:chExt cx="6652617" cy="3283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6" name="圓角矩形 145"/>
            <p:cNvSpPr/>
            <p:nvPr/>
          </p:nvSpPr>
          <p:spPr>
            <a:xfrm>
              <a:off x="3763901" y="4487050"/>
              <a:ext cx="2081515" cy="545493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設計群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7" name="圓角矩形 146"/>
            <p:cNvSpPr/>
            <p:nvPr/>
          </p:nvSpPr>
          <p:spPr>
            <a:xfrm>
              <a:off x="1475657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機械群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圓角矩形 147"/>
            <p:cNvSpPr/>
            <p:nvPr/>
          </p:nvSpPr>
          <p:spPr>
            <a:xfrm>
              <a:off x="3763901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動力機械群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圓角矩形 148"/>
            <p:cNvSpPr/>
            <p:nvPr/>
          </p:nvSpPr>
          <p:spPr>
            <a:xfrm>
              <a:off x="6046757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電機與電子群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圓角矩形 149"/>
            <p:cNvSpPr/>
            <p:nvPr/>
          </p:nvSpPr>
          <p:spPr>
            <a:xfrm>
              <a:off x="1475657" y="3806310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化工群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圓角矩形 150"/>
            <p:cNvSpPr/>
            <p:nvPr/>
          </p:nvSpPr>
          <p:spPr>
            <a:xfrm>
              <a:off x="3763901" y="3806310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土木與建築群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46757" y="3804807"/>
              <a:ext cx="2081515" cy="545494"/>
            </a:xfrm>
            <a:prstGeom prst="roundRect">
              <a:avLst/>
            </a:prstGeom>
            <a:solidFill>
              <a:srgbClr val="FF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商業與管理群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3" name="圓角矩形 152"/>
            <p:cNvSpPr/>
            <p:nvPr/>
          </p:nvSpPr>
          <p:spPr>
            <a:xfrm>
              <a:off x="1475656" y="4487050"/>
              <a:ext cx="2081515" cy="545494"/>
            </a:xfrm>
            <a:prstGeom prst="roundRect">
              <a:avLst/>
            </a:prstGeom>
            <a:solidFill>
              <a:srgbClr val="FF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外語群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4" name="圓角矩形 153"/>
            <p:cNvSpPr/>
            <p:nvPr/>
          </p:nvSpPr>
          <p:spPr>
            <a:xfrm>
              <a:off x="1484830" y="5199388"/>
              <a:ext cx="2081515" cy="545494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農業群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圓角矩形 154"/>
            <p:cNvSpPr/>
            <p:nvPr/>
          </p:nvSpPr>
          <p:spPr>
            <a:xfrm>
              <a:off x="3763901" y="5187311"/>
              <a:ext cx="2081515" cy="545494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食品群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圓角矩形 155"/>
            <p:cNvSpPr/>
            <p:nvPr/>
          </p:nvSpPr>
          <p:spPr>
            <a:xfrm>
              <a:off x="6042971" y="5187312"/>
              <a:ext cx="2081515" cy="545494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家政群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圓角矩形 156"/>
            <p:cNvSpPr/>
            <p:nvPr/>
          </p:nvSpPr>
          <p:spPr>
            <a:xfrm>
              <a:off x="1475655" y="5850034"/>
              <a:ext cx="2081515" cy="545494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餐旅群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046756" y="5868537"/>
              <a:ext cx="2081515" cy="522157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海事群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圓角矩形 158"/>
            <p:cNvSpPr/>
            <p:nvPr/>
          </p:nvSpPr>
          <p:spPr>
            <a:xfrm>
              <a:off x="3763901" y="5862162"/>
              <a:ext cx="2081515" cy="545493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水產群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圓角矩形 159"/>
            <p:cNvSpPr/>
            <p:nvPr/>
          </p:nvSpPr>
          <p:spPr>
            <a:xfrm>
              <a:off x="6046757" y="4498781"/>
              <a:ext cx="2081515" cy="545493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藝術群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標題 1">
            <a:extLst>
              <a:ext uri="{FF2B5EF4-FFF2-40B4-BE49-F238E27FC236}">
                <a16:creationId xmlns:a16="http://schemas.microsoft.com/office/drawing/2014/main" id="{F8B50C8B-C7A6-41EB-A3DA-29B256E4EB76}"/>
              </a:ext>
            </a:extLst>
          </p:cNvPr>
          <p:cNvSpPr txBox="1">
            <a:spLocks/>
          </p:cNvSpPr>
          <p:nvPr/>
        </p:nvSpPr>
        <p:spPr bwMode="auto">
          <a:xfrm>
            <a:off x="-31927" y="489862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技職一貫體系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(6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類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94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9560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328985E-A456-448F-93D5-F26488F8E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112124"/>
              </p:ext>
            </p:extLst>
          </p:nvPr>
        </p:nvGraphicFramePr>
        <p:xfrm>
          <a:off x="215515" y="1052736"/>
          <a:ext cx="8712970" cy="5458285"/>
        </p:xfrm>
        <a:graphic>
          <a:graphicData uri="http://schemas.openxmlformats.org/drawingml/2006/table">
            <a:tbl>
              <a:tblPr/>
              <a:tblGrid>
                <a:gridCol w="443031">
                  <a:extLst>
                    <a:ext uri="{9D8B030D-6E8A-4147-A177-3AD203B41FA5}">
                      <a16:colId xmlns:a16="http://schemas.microsoft.com/office/drawing/2014/main" val="1159431762"/>
                    </a:ext>
                  </a:extLst>
                </a:gridCol>
                <a:gridCol w="1624452">
                  <a:extLst>
                    <a:ext uri="{9D8B030D-6E8A-4147-A177-3AD203B41FA5}">
                      <a16:colId xmlns:a16="http://schemas.microsoft.com/office/drawing/2014/main" val="2092572748"/>
                    </a:ext>
                  </a:extLst>
                </a:gridCol>
                <a:gridCol w="6645487">
                  <a:extLst>
                    <a:ext uri="{9D8B030D-6E8A-4147-A177-3AD203B41FA5}">
                      <a16:colId xmlns:a16="http://schemas.microsoft.com/office/drawing/2014/main" val="4278873488"/>
                    </a:ext>
                  </a:extLst>
                </a:gridCol>
              </a:tblGrid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47180"/>
                  </a:ext>
                </a:extLst>
              </a:tr>
              <a:tr h="913102">
                <a:tc rowSpan="5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工業類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機械科、鑄造科、板金科、機械木模科、配管科、模具科、機電科、製圖科、生物產業機電科、電腦機械製圖科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85321"/>
                  </a:ext>
                </a:extLst>
              </a:tr>
              <a:tr h="8166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動力機械群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汽車科、重機科、飛機修護科、動力機械科、農業機械科、軌道車輛科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05585"/>
                  </a:ext>
                </a:extLst>
              </a:tr>
              <a:tr h="7662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電機與電子群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電機類：電機科、控制科、冷凍空調科、電機空調科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資電類：電子科、資訊科、航空電子科、電子通信科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6400"/>
                  </a:ext>
                </a:extLst>
              </a:tr>
              <a:tr h="4440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化工群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化工科、紡織科、染整科、環境檢驗科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31883"/>
                  </a:ext>
                </a:extLst>
              </a:tr>
              <a:tr h="4435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土木與建築群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土木科、建築科、消防工程科、空間測繪科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553570"/>
                  </a:ext>
                </a:extLst>
              </a:tr>
              <a:tr h="1176494">
                <a:tc rowSpan="2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0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商業類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商業管理群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商業經營科、國際貿易科、會計事務科、資料處理科、不動產事務科、電子商務科、流通管理科、農產行銷科、水產經營科、航運管理科、</a:t>
                      </a:r>
                      <a:r>
                        <a:rPr lang="zh-TW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電競經營科</a:t>
                      </a: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(107</a:t>
                      </a:r>
                      <a:r>
                        <a:rPr lang="zh-TW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年起試辦</a:t>
                      </a: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u="sng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937107"/>
                  </a:ext>
                </a:extLst>
              </a:tr>
              <a:tr h="353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外語群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應用英語科、應用日文科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23782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D0C6A3E-4DA4-4D70-AE5E-2F710282EF84}"/>
              </a:ext>
            </a:extLst>
          </p:cNvPr>
          <p:cNvSpPr txBox="1">
            <a:spLocks/>
          </p:cNvSpPr>
          <p:nvPr/>
        </p:nvSpPr>
        <p:spPr bwMode="auto">
          <a:xfrm>
            <a:off x="0" y="180175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群科歸屬表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1/2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0396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2B9E463-E03A-4C5D-91C9-43B53B414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179828"/>
              </p:ext>
            </p:extLst>
          </p:nvPr>
        </p:nvGraphicFramePr>
        <p:xfrm>
          <a:off x="247276" y="895106"/>
          <a:ext cx="8640960" cy="5469548"/>
        </p:xfrm>
        <a:graphic>
          <a:graphicData uri="http://schemas.openxmlformats.org/drawingml/2006/table">
            <a:tbl>
              <a:tblPr/>
              <a:tblGrid>
                <a:gridCol w="461357">
                  <a:extLst>
                    <a:ext uri="{9D8B030D-6E8A-4147-A177-3AD203B41FA5}">
                      <a16:colId xmlns:a16="http://schemas.microsoft.com/office/drawing/2014/main" val="2871439505"/>
                    </a:ext>
                  </a:extLst>
                </a:gridCol>
                <a:gridCol w="1307035">
                  <a:extLst>
                    <a:ext uri="{9D8B030D-6E8A-4147-A177-3AD203B41FA5}">
                      <a16:colId xmlns:a16="http://schemas.microsoft.com/office/drawing/2014/main" val="2753009322"/>
                    </a:ext>
                  </a:extLst>
                </a:gridCol>
                <a:gridCol w="6872568">
                  <a:extLst>
                    <a:ext uri="{9D8B030D-6E8A-4147-A177-3AD203B41FA5}">
                      <a16:colId xmlns:a16="http://schemas.microsoft.com/office/drawing/2014/main" val="2772314902"/>
                    </a:ext>
                  </a:extLst>
                </a:gridCol>
              </a:tblGrid>
              <a:tr h="4050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</a:t>
                      </a: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77145"/>
                  </a:ext>
                </a:extLst>
              </a:tr>
              <a:tr h="581714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農場經營科、園藝科、森林科、野生動物保育科、造園科、畜產保健科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52586"/>
                  </a:ext>
                </a:extLst>
              </a:tr>
              <a:tr h="322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食品群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食品加工科、食品科、水產食品科、烘焙科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87793"/>
                  </a:ext>
                </a:extLst>
              </a:tr>
              <a:tr h="581714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家事類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家政群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家政科、服裝科、幼兒保育科、美容科、時尚模特兒科、流行服飾科、時尚造型科、</a:t>
                      </a:r>
                      <a:r>
                        <a:rPr lang="zh-TW" sz="1800" b="1" u="non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照顧服務科</a:t>
                      </a:r>
                      <a:endParaRPr lang="zh-TW" sz="1800" b="1" u="none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5563"/>
                  </a:ext>
                </a:extLst>
              </a:tr>
              <a:tr h="322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餐旅群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餐飲管理科、觀光事業科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056657"/>
                  </a:ext>
                </a:extLst>
              </a:tr>
              <a:tr h="509869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海事水產類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海事群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輪機科、航海科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31787"/>
                  </a:ext>
                </a:extLst>
              </a:tr>
              <a:tr h="8370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水產群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水產養殖科、漁業科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43443"/>
                  </a:ext>
                </a:extLst>
              </a:tr>
              <a:tr h="84672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藝術與設計類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設計群</a:t>
                      </a:r>
                      <a:endParaRPr lang="en-US" altLang="zh-TW" sz="2000" b="1" kern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美工科、家具木工科、陶瓷工程科、室內空間設計科、圖文傳播科、金屬工藝科、家具設計科、廣告設計科、多媒體設計科、室內設計科、多媒體應用科、美術工藝科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175197"/>
                  </a:ext>
                </a:extLst>
              </a:tr>
              <a:tr h="9059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(13)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電影電視科、多媒體動畫科、影劇科、表演藝術科、戲劇科、美術科、時尚工藝科、音樂科、國樂科、西樂科、舞蹈科、劇場藝術科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zh-TW" alt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原住民藝能科</a:t>
                      </a:r>
                      <a:r>
                        <a:rPr lang="en-US" altLang="zh-TW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(108</a:t>
                      </a:r>
                      <a:r>
                        <a:rPr lang="zh-TW" alt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年起試辦</a:t>
                      </a:r>
                      <a:r>
                        <a:rPr lang="en-US" altLang="zh-TW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800" b="1" u="sng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512005"/>
                  </a:ext>
                </a:extLst>
              </a:tr>
            </a:tbl>
          </a:graphicData>
        </a:graphic>
      </p:graphicFrame>
      <p:sp>
        <p:nvSpPr>
          <p:cNvPr id="17442" name="文字方塊 4"/>
          <p:cNvSpPr txBox="1">
            <a:spLocks noChangeArrowheads="1"/>
          </p:cNvSpPr>
          <p:nvPr/>
        </p:nvSpPr>
        <p:spPr bwMode="auto">
          <a:xfrm>
            <a:off x="1795448" y="6414475"/>
            <a:ext cx="5544615" cy="4000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2000" b="1" dirty="0"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實際招生科別，以當年度各校核定開設科別為準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70A5223-CEDA-4899-BF18-2DE1A38AA79B}"/>
              </a:ext>
            </a:extLst>
          </p:cNvPr>
          <p:cNvSpPr txBox="1">
            <a:spLocks/>
          </p:cNvSpPr>
          <p:nvPr/>
        </p:nvSpPr>
        <p:spPr bwMode="auto">
          <a:xfrm>
            <a:off x="0" y="102003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群科歸屬表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2/2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2212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/>
          <p:cNvSpPr txBox="1">
            <a:spLocks/>
          </p:cNvSpPr>
          <p:nvPr/>
        </p:nvSpPr>
        <p:spPr bwMode="auto">
          <a:xfrm>
            <a:off x="0" y="232761"/>
            <a:ext cx="9144000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國中教育會考題目分析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360078" y="1080586"/>
            <a:ext cx="8423844" cy="540060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試題「難易適中」：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題目靈活需思考分析，必須將概念融會貫通，只要觀念清楚就能判斷出答案。歷年趨勢為基本題增加，生活題增加，跨領域題型增加</a:t>
            </a:r>
            <a:endParaRPr lang="zh-TW" altLang="en-US" sz="2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題型生活化：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試題取材廣泛，引導學生將學習的知識，與生活經驗產生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連結，均與生活息息相關。例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取用手機貼文與留言、網路新聞查核案件等素材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取用後院大拍賣、超市集點活動、因紐特人的遷島危機、慕尼黑公投拒辦奧運等素材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取用撈湯圓、電梯超重、自備容器折扣等素材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取用臺灣高鐵通車對於其他運輸工具的影響、臺灣原住民族的歲時祭儀、網路通訊軟體的對話訊息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取用竹筍出青、肺炎、安裝太陽能板等素材</a:t>
            </a:r>
            <a:endParaRPr lang="zh-TW" altLang="en-US" sz="2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重視圖表理解：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各科均有圖表題型，重視學生的思考與統整能力，需要學生具備正確觀念、耐心解讀及轉譯圖表資料                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</a:t>
            </a:r>
            <a:r>
              <a:rPr lang="en-US" altLang="zh-TW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節錄自相關新聞報導及心測中心試題說明</a:t>
            </a:r>
            <a:r>
              <a:rPr lang="en-US" altLang="zh-TW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solidFill>
                <a:srgbClr val="0070C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944EDB0-F24B-49C1-A850-333A9464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40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384946"/>
            <a:ext cx="9144000" cy="873125"/>
          </a:xfrm>
          <a:noFill/>
        </p:spPr>
        <p:txBody>
          <a:bodyPr>
            <a:normAutofit/>
          </a:bodyPr>
          <a:lstStyle/>
          <a:p>
            <a:pPr lvl="0" algn="ctr"/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彰化區 工業類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85842"/>
              </p:ext>
            </p:extLst>
          </p:nvPr>
        </p:nvGraphicFramePr>
        <p:xfrm>
          <a:off x="251520" y="1268760"/>
          <a:ext cx="4175167" cy="35642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7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3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b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永工、二工、達德</a:t>
                      </a:r>
                      <a:endParaRPr lang="en-US" altLang="zh-TW" sz="2400" b="1" u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鑄造科*：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機械木模科*：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機電科：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製圖科：</a:t>
                      </a:r>
                      <a:r>
                        <a:rPr lang="zh-TW" altLang="en-US" sz="22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2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2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2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、永工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生物產業機電科：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員農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658821"/>
              </p:ext>
            </p:extLst>
          </p:nvPr>
        </p:nvGraphicFramePr>
        <p:xfrm>
          <a:off x="334376" y="5628344"/>
          <a:ext cx="4080099" cy="4572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8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543432"/>
              </p:ext>
            </p:extLst>
          </p:nvPr>
        </p:nvGraphicFramePr>
        <p:xfrm>
          <a:off x="325775" y="4992619"/>
          <a:ext cx="4080099" cy="473161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8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3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49617"/>
              </p:ext>
            </p:extLst>
          </p:nvPr>
        </p:nvGraphicFramePr>
        <p:xfrm>
          <a:off x="4788024" y="1268760"/>
          <a:ext cx="4176464" cy="347472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、崇實、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達德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、二工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控制科：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永工、二工、達德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64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電機空調科：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endParaRPr lang="zh-TW" altLang="en-US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冷凍空調科：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60372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930875"/>
              </p:ext>
            </p:extLst>
          </p:nvPr>
        </p:nvGraphicFramePr>
        <p:xfrm>
          <a:off x="4772604" y="5039808"/>
          <a:ext cx="4175167" cy="851943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17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9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、秀工、員農、</a:t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CA1F3035-5C30-463E-8AB0-1F9C7F266BC2}"/>
              </a:ext>
            </a:extLst>
          </p:cNvPr>
          <p:cNvSpPr txBox="1"/>
          <p:nvPr/>
        </p:nvSpPr>
        <p:spPr>
          <a:xfrm>
            <a:off x="2608115" y="6261124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846218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23965"/>
            <a:ext cx="9144000" cy="920750"/>
          </a:xfrm>
          <a:noFill/>
        </p:spPr>
        <p:txBody>
          <a:bodyPr>
            <a:noAutofit/>
          </a:bodyPr>
          <a:lstStyle/>
          <a:p>
            <a:pPr lvl="0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學年度彰化區 商業、水產、藝術與設計 設科學校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67824"/>
              </p:ext>
            </p:extLst>
          </p:nvPr>
        </p:nvGraphicFramePr>
        <p:xfrm>
          <a:off x="534374" y="1313493"/>
          <a:ext cx="6405400" cy="2164448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640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商業經營科：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、員家、北家、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國際貿易科：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鹿中、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、員家、北家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、北家、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電子商務科：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30192"/>
              </p:ext>
            </p:extLst>
          </p:nvPr>
        </p:nvGraphicFramePr>
        <p:xfrm>
          <a:off x="755576" y="3635625"/>
          <a:ext cx="4464496" cy="9144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應用英語科：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彰商、員家、正德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應用日語科：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646198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690415"/>
              </p:ext>
            </p:extLst>
          </p:nvPr>
        </p:nvGraphicFramePr>
        <p:xfrm>
          <a:off x="2051937" y="4689261"/>
          <a:ext cx="5976664" cy="150933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室內空間設計科：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、永工、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1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家具設計科：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11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廣告設計科：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彰商、北家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79509"/>
              </p:ext>
            </p:extLst>
          </p:nvPr>
        </p:nvGraphicFramePr>
        <p:xfrm>
          <a:off x="5652120" y="3870612"/>
          <a:ext cx="2880320" cy="4572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水產養殖科*：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44715"/>
            <a:ext cx="1016438" cy="199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">
            <a:extLst>
              <a:ext uri="{FF2B5EF4-FFF2-40B4-BE49-F238E27FC236}">
                <a16:creationId xmlns:a16="http://schemas.microsoft.com/office/drawing/2014/main" id="{D887390A-CC74-4617-B082-57BF6A4EE6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74" y="4831754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D8FBF6D-350D-4859-8FEF-AA7861F9FDE5}"/>
              </a:ext>
            </a:extLst>
          </p:cNvPr>
          <p:cNvSpPr txBox="1"/>
          <p:nvPr/>
        </p:nvSpPr>
        <p:spPr>
          <a:xfrm>
            <a:off x="2392091" y="6297104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0190845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21518"/>
            <a:ext cx="9144000" cy="836613"/>
          </a:xfrm>
          <a:noFill/>
        </p:spPr>
        <p:txBody>
          <a:bodyPr>
            <a:normAutofit fontScale="90000"/>
          </a:bodyPr>
          <a:lstStyle/>
          <a:p>
            <a:pPr lvl="0" algn="ctr"/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學年度彰化區 農業、家事類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</a:p>
        </p:txBody>
      </p:sp>
      <p:pic>
        <p:nvPicPr>
          <p:cNvPr id="26" name="圖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12" y="5162611"/>
            <a:ext cx="4695176" cy="94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87131"/>
              </p:ext>
            </p:extLst>
          </p:nvPr>
        </p:nvGraphicFramePr>
        <p:xfrm>
          <a:off x="251350" y="1412776"/>
          <a:ext cx="4018481" cy="1509133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園藝科</a:t>
                      </a: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農場經營科*：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75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畜產保健料*：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95939"/>
              </p:ext>
            </p:extLst>
          </p:nvPr>
        </p:nvGraphicFramePr>
        <p:xfrm>
          <a:off x="4521815" y="2636912"/>
          <a:ext cx="4436055" cy="2404341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43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4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家政科：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服裝科：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86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幼兒保育科：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9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美容科：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北家、達德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911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照顧服務科：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68275"/>
              </p:ext>
            </p:extLst>
          </p:nvPr>
        </p:nvGraphicFramePr>
        <p:xfrm>
          <a:off x="251349" y="3096529"/>
          <a:ext cx="4018481" cy="4572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396842"/>
              </p:ext>
            </p:extLst>
          </p:nvPr>
        </p:nvGraphicFramePr>
        <p:xfrm>
          <a:off x="4495965" y="1412776"/>
          <a:ext cx="4467068" cy="100811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467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北家、達德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81732" y="3728349"/>
            <a:ext cx="3892490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803275" indent="-803275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底線：同時開設於日間部及進修部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夜校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星號：產業特殊需求類科，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年免</a:t>
            </a:r>
            <a:b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          學雜費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52DF3C-D0B1-4CC0-BAFF-DB90D0B5103A}"/>
              </a:ext>
            </a:extLst>
          </p:cNvPr>
          <p:cNvSpPr txBox="1"/>
          <p:nvPr/>
        </p:nvSpPr>
        <p:spPr>
          <a:xfrm>
            <a:off x="2396970" y="6182219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2291939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034" name="物件 11">
            <a:extLst>
              <a:ext uri="{FF2B5EF4-FFF2-40B4-BE49-F238E27FC236}">
                <a16:creationId xmlns:a16="http://schemas.microsoft.com/office/drawing/2014/main" id="{2C47EB57-E5B1-42C2-A23C-5642C60A56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6150" y="2076450"/>
          <a:ext cx="1687513" cy="344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" name="PhotoImpact" r:id="rId3" imgW="905258" imgH="1847092" progId="PI3.Image">
                  <p:embed/>
                </p:oleObj>
              </mc:Choice>
              <mc:Fallback>
                <p:oleObj name="PhotoImpact" r:id="rId3" imgW="905258" imgH="1847092" progId="PI3.Image">
                  <p:embed/>
                  <p:pic>
                    <p:nvPicPr>
                      <p:cNvPr id="172034" name="物件 11">
                        <a:extLst>
                          <a:ext uri="{FF2B5EF4-FFF2-40B4-BE49-F238E27FC236}">
                            <a16:creationId xmlns:a16="http://schemas.microsoft.com/office/drawing/2014/main" id="{2C47EB57-E5B1-42C2-A23C-5642C60A56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2076450"/>
                        <a:ext cx="1687513" cy="344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5" name="物件 16">
            <a:extLst>
              <a:ext uri="{FF2B5EF4-FFF2-40B4-BE49-F238E27FC236}">
                <a16:creationId xmlns:a16="http://schemas.microsoft.com/office/drawing/2014/main" id="{691CF2A9-5361-46DC-A6DF-EFD125820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2078038"/>
          <a:ext cx="1620837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PhotoImpact" r:id="rId5" imgW="1331979" imgH="2834646" progId="PI3.Image">
                  <p:embed/>
                </p:oleObj>
              </mc:Choice>
              <mc:Fallback>
                <p:oleObj name="PhotoImpact" r:id="rId5" imgW="1331979" imgH="2834646" progId="PI3.Image">
                  <p:embed/>
                  <p:pic>
                    <p:nvPicPr>
                      <p:cNvPr id="172035" name="物件 16">
                        <a:extLst>
                          <a:ext uri="{FF2B5EF4-FFF2-40B4-BE49-F238E27FC236}">
                            <a16:creationId xmlns:a16="http://schemas.microsoft.com/office/drawing/2014/main" id="{691CF2A9-5361-46DC-A6DF-EFD1258203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078038"/>
                        <a:ext cx="1620837" cy="344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467AC3E-6D0F-4A58-98D8-BD736D76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智慧型手機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為例</a:t>
            </a:r>
          </a:p>
        </p:txBody>
      </p:sp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CABF442B-5E0F-412E-B968-0465ACB93314}"/>
              </a:ext>
            </a:extLst>
          </p:cNvPr>
          <p:cNvSpPr/>
          <p:nvPr/>
        </p:nvSpPr>
        <p:spPr>
          <a:xfrm>
            <a:off x="113430" y="2420888"/>
            <a:ext cx="2583733" cy="479241"/>
          </a:xfrm>
          <a:prstGeom prst="wedgeRoundRectCallout">
            <a:avLst>
              <a:gd name="adj1" fmla="val 49638"/>
              <a:gd name="adj2" fmla="val 111381"/>
              <a:gd name="adj3" fmla="val 16667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36000" rIns="72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機身結構：機械群</a:t>
            </a:r>
          </a:p>
        </p:txBody>
      </p:sp>
      <p:sp>
        <p:nvSpPr>
          <p:cNvPr id="10" name="圓角矩形圖說文字 9">
            <a:extLst>
              <a:ext uri="{FF2B5EF4-FFF2-40B4-BE49-F238E27FC236}">
                <a16:creationId xmlns:a16="http://schemas.microsoft.com/office/drawing/2014/main" id="{330C61A3-9785-4EF5-A2CB-461C5E8D7E08}"/>
              </a:ext>
            </a:extLst>
          </p:cNvPr>
          <p:cNvSpPr/>
          <p:nvPr/>
        </p:nvSpPr>
        <p:spPr>
          <a:xfrm>
            <a:off x="6530679" y="2420888"/>
            <a:ext cx="2499891" cy="1584176"/>
          </a:xfrm>
          <a:prstGeom prst="wedgeRoundRectCallout">
            <a:avLst>
              <a:gd name="adj1" fmla="val -44532"/>
              <a:gd name="adj2" fmla="val 67807"/>
              <a:gd name="adj3" fmla="val 16667"/>
            </a:avLst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、數位</a:t>
            </a:r>
            <a:r>
              <a:rPr lang="zh-TW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內容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：</a:t>
            </a:r>
            <a:b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</a:b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電機電子群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商管群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廣告設計科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11" name="圓角矩形圖說文字 10">
            <a:extLst>
              <a:ext uri="{FF2B5EF4-FFF2-40B4-BE49-F238E27FC236}">
                <a16:creationId xmlns:a16="http://schemas.microsoft.com/office/drawing/2014/main" id="{DEB187B0-E051-4104-967A-48DF6EB367D8}"/>
              </a:ext>
            </a:extLst>
          </p:cNvPr>
          <p:cNvSpPr/>
          <p:nvPr/>
        </p:nvSpPr>
        <p:spPr>
          <a:xfrm>
            <a:off x="827584" y="5900143"/>
            <a:ext cx="2962672" cy="476942"/>
          </a:xfrm>
          <a:prstGeom prst="wedgeRoundRectCallout">
            <a:avLst>
              <a:gd name="adj1" fmla="val 44748"/>
              <a:gd name="adj2" fmla="val -109528"/>
              <a:gd name="adj3" fmla="val 1666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6000" tIns="36000" rIns="36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電路系統：電機電子群</a:t>
            </a: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1FE8F623-464C-4B27-811D-FD6608C31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305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E3C5328D-66A7-44B8-8496-DE0C4DB4A8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62" name="Picture 14" descr="http://www.apps-club.com/img/app-features.png">
            <a:extLst>
              <a:ext uri="{FF2B5EF4-FFF2-40B4-BE49-F238E27FC236}">
                <a16:creationId xmlns:a16="http://schemas.microsoft.com/office/drawing/2014/main" id="{76B5A6CE-3C09-4C24-AA35-C13E7CC2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4868863"/>
            <a:ext cx="2952750" cy="14398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3061" name="矩形 6">
            <a:extLst>
              <a:ext uri="{FF2B5EF4-FFF2-40B4-BE49-F238E27FC236}">
                <a16:creationId xmlns:a16="http://schemas.microsoft.com/office/drawing/2014/main" id="{1BE56956-60D2-41A5-AF9F-A7727C88C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026" y="1832418"/>
            <a:ext cx="2952750" cy="7381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造型、機身結構設計與各種零組件製造</a:t>
            </a:r>
          </a:p>
        </p:txBody>
      </p:sp>
      <p:sp>
        <p:nvSpPr>
          <p:cNvPr id="27657" name="矩形 7">
            <a:extLst>
              <a:ext uri="{FF2B5EF4-FFF2-40B4-BE49-F238E27FC236}">
                <a16:creationId xmlns:a16="http://schemas.microsoft.com/office/drawing/2014/main" id="{385C42CC-DB93-4637-9191-75639A7BB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3511899"/>
            <a:ext cx="2870200" cy="7397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7200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TW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>
              <a:defRPr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173063" name="矩形 8">
            <a:extLst>
              <a:ext uri="{FF2B5EF4-FFF2-40B4-BE49-F238E27FC236}">
                <a16:creationId xmlns:a16="http://schemas.microsoft.com/office/drawing/2014/main" id="{E4095426-0CFF-476B-9B17-664428C4C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5034756"/>
            <a:ext cx="2003938" cy="1108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72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網頁設計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APP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應用程式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資料運用</a:t>
            </a:r>
          </a:p>
        </p:txBody>
      </p:sp>
      <p:cxnSp>
        <p:nvCxnSpPr>
          <p:cNvPr id="16" name="肘形接點 15">
            <a:extLst>
              <a:ext uri="{FF2B5EF4-FFF2-40B4-BE49-F238E27FC236}">
                <a16:creationId xmlns:a16="http://schemas.microsoft.com/office/drawing/2014/main" id="{40B0F565-3249-46EA-8764-63C5F1CB8712}"/>
              </a:ext>
            </a:extLst>
          </p:cNvPr>
          <p:cNvCxnSpPr>
            <a:endCxn id="2062" idx="1"/>
          </p:cNvCxnSpPr>
          <p:nvPr/>
        </p:nvCxnSpPr>
        <p:spPr>
          <a:xfrm rot="16200000" flipH="1">
            <a:off x="1150937" y="3752851"/>
            <a:ext cx="3313113" cy="360362"/>
          </a:xfrm>
          <a:prstGeom prst="bentConnector2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1E591F8D-2D55-433C-8215-23E012FC96D5}"/>
              </a:ext>
            </a:extLst>
          </p:cNvPr>
          <p:cNvCxnSpPr/>
          <p:nvPr/>
        </p:nvCxnSpPr>
        <p:spPr>
          <a:xfrm>
            <a:off x="2627313" y="2276475"/>
            <a:ext cx="431800" cy="63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3444D0E-7343-46C9-B077-4CBE76AB24D7}"/>
              </a:ext>
            </a:extLst>
          </p:cNvPr>
          <p:cNvCxnSpPr/>
          <p:nvPr/>
        </p:nvCxnSpPr>
        <p:spPr>
          <a:xfrm>
            <a:off x="2260600" y="3789363"/>
            <a:ext cx="109537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67" name="標題 1">
            <a:extLst>
              <a:ext uri="{FF2B5EF4-FFF2-40B4-BE49-F238E27FC236}">
                <a16:creationId xmlns:a16="http://schemas.microsoft.com/office/drawing/2014/main" id="{630589D6-1F73-4E41-801D-60AA13CF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aphicFrame>
        <p:nvGraphicFramePr>
          <p:cNvPr id="173068" name="物件 3">
            <a:extLst>
              <a:ext uri="{FF2B5EF4-FFF2-40B4-BE49-F238E27FC236}">
                <a16:creationId xmlns:a16="http://schemas.microsoft.com/office/drawing/2014/main" id="{31D3FDC9-D6B7-4300-A1AC-A690FFA04C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4188" y="3184525"/>
          <a:ext cx="2687637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" name="PhotoImpact" r:id="rId4" imgW="14595625" imgH="8129852" progId="PI3.Image">
                  <p:embed/>
                </p:oleObj>
              </mc:Choice>
              <mc:Fallback>
                <p:oleObj name="PhotoImpact" r:id="rId4" imgW="14595625" imgH="8129852" progId="PI3.Image">
                  <p:embed/>
                  <p:pic>
                    <p:nvPicPr>
                      <p:cNvPr id="173068" name="物件 3">
                        <a:extLst>
                          <a:ext uri="{FF2B5EF4-FFF2-40B4-BE49-F238E27FC236}">
                            <a16:creationId xmlns:a16="http://schemas.microsoft.com/office/drawing/2014/main" id="{31D3FDC9-D6B7-4300-A1AC-A690FFA04C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3184525"/>
                        <a:ext cx="2687637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9" name="物件 16">
            <a:extLst>
              <a:ext uri="{FF2B5EF4-FFF2-40B4-BE49-F238E27FC236}">
                <a16:creationId xmlns:a16="http://schemas.microsoft.com/office/drawing/2014/main" id="{78CDAD0C-1BA9-4108-B179-75531103E4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166813"/>
          <a:ext cx="1966912" cy="19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1" name="PhotoImpact" r:id="rId6" imgW="2286521" imgH="2286521" progId="PI3.Image">
                  <p:embed/>
                </p:oleObj>
              </mc:Choice>
              <mc:Fallback>
                <p:oleObj name="PhotoImpact" r:id="rId6" imgW="2286521" imgH="2286521" progId="PI3.Image">
                  <p:embed/>
                  <p:pic>
                    <p:nvPicPr>
                      <p:cNvPr id="173069" name="物件 16">
                        <a:extLst>
                          <a:ext uri="{FF2B5EF4-FFF2-40B4-BE49-F238E27FC236}">
                            <a16:creationId xmlns:a16="http://schemas.microsoft.com/office/drawing/2014/main" id="{78CDAD0C-1BA9-4108-B179-75531103E4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166813"/>
                        <a:ext cx="1966912" cy="196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3070" name="群組 7">
            <a:extLst>
              <a:ext uri="{FF2B5EF4-FFF2-40B4-BE49-F238E27FC236}">
                <a16:creationId xmlns:a16="http://schemas.microsoft.com/office/drawing/2014/main" id="{E9A76273-A637-4604-BA66-5F1A10C27D1C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2473325"/>
            <a:ext cx="2138362" cy="2109788"/>
            <a:chOff x="213529" y="2472961"/>
            <a:chExt cx="2139788" cy="2109756"/>
          </a:xfrm>
        </p:grpSpPr>
        <p:grpSp>
          <p:nvGrpSpPr>
            <p:cNvPr id="173071" name="群組 5">
              <a:extLst>
                <a:ext uri="{FF2B5EF4-FFF2-40B4-BE49-F238E27FC236}">
                  <a16:creationId xmlns:a16="http://schemas.microsoft.com/office/drawing/2014/main" id="{CF26F3D4-7096-4C9E-801C-0B46D1C85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529" y="2472961"/>
              <a:ext cx="2139788" cy="2109756"/>
              <a:chOff x="183260" y="2217425"/>
              <a:chExt cx="2139788" cy="2109756"/>
            </a:xfrm>
          </p:grpSpPr>
          <p:graphicFrame>
            <p:nvGraphicFramePr>
              <p:cNvPr id="173073" name="物件 2">
                <a:extLst>
                  <a:ext uri="{FF2B5EF4-FFF2-40B4-BE49-F238E27FC236}">
                    <a16:creationId xmlns:a16="http://schemas.microsoft.com/office/drawing/2014/main" id="{98F24560-B61C-461E-8247-73C88F049B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3260" y="2217425"/>
              <a:ext cx="2139788" cy="21097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52" name="PhotoImpact" r:id="rId8" imgW="905258" imgH="893066" progId="PI3.Image">
                      <p:embed/>
                    </p:oleObj>
                  </mc:Choice>
                  <mc:Fallback>
                    <p:oleObj name="PhotoImpact" r:id="rId8" imgW="905258" imgH="893066" progId="PI3.Image">
                      <p:embed/>
                      <p:pic>
                        <p:nvPicPr>
                          <p:cNvPr id="173073" name="物件 2">
                            <a:extLst>
                              <a:ext uri="{FF2B5EF4-FFF2-40B4-BE49-F238E27FC236}">
                                <a16:creationId xmlns:a16="http://schemas.microsoft.com/office/drawing/2014/main" id="{98F24560-B61C-461E-8247-73C88F049BA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260" y="2217425"/>
                            <a:ext cx="2139788" cy="21097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074" name="物件 14">
                <a:extLst>
                  <a:ext uri="{FF2B5EF4-FFF2-40B4-BE49-F238E27FC236}">
                    <a16:creationId xmlns:a16="http://schemas.microsoft.com/office/drawing/2014/main" id="{DC7AEFD5-1C3B-43FE-B8B3-40F2DDED1C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268" y="2586757"/>
              <a:ext cx="782570" cy="15967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53" name="PhotoImpact" r:id="rId10" imgW="905258" imgH="1847092" progId="PI3.Image">
                      <p:embed/>
                    </p:oleObj>
                  </mc:Choice>
                  <mc:Fallback>
                    <p:oleObj name="PhotoImpact" r:id="rId10" imgW="905258" imgH="1847092" progId="PI3.Image">
                      <p:embed/>
                      <p:pic>
                        <p:nvPicPr>
                          <p:cNvPr id="173074" name="物件 14">
                            <a:extLst>
                              <a:ext uri="{FF2B5EF4-FFF2-40B4-BE49-F238E27FC236}">
                                <a16:creationId xmlns:a16="http://schemas.microsoft.com/office/drawing/2014/main" id="{DC7AEFD5-1C3B-43FE-B8B3-40F2DDED1C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3268" y="2586757"/>
                            <a:ext cx="782570" cy="15967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075" name="物件 4">
                <a:extLst>
                  <a:ext uri="{FF2B5EF4-FFF2-40B4-BE49-F238E27FC236}">
                    <a16:creationId xmlns:a16="http://schemas.microsoft.com/office/drawing/2014/main" id="{574625DB-CCB4-406A-BA6B-8FE7FBF5B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5093" y="2586758"/>
              <a:ext cx="778516" cy="1591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54" name="PhotoImpact" r:id="rId12" imgW="1075946" imgH="2200660" progId="PI3.Image">
                      <p:embed/>
                    </p:oleObj>
                  </mc:Choice>
                  <mc:Fallback>
                    <p:oleObj name="PhotoImpact" r:id="rId12" imgW="1075946" imgH="2200660" progId="PI3.Image">
                      <p:embed/>
                      <p:pic>
                        <p:nvPicPr>
                          <p:cNvPr id="173075" name="物件 4">
                            <a:extLst>
                              <a:ext uri="{FF2B5EF4-FFF2-40B4-BE49-F238E27FC236}">
                                <a16:creationId xmlns:a16="http://schemas.microsoft.com/office/drawing/2014/main" id="{574625DB-CCB4-406A-BA6B-8FE7FBF5BB9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093" y="2586758"/>
                            <a:ext cx="778516" cy="1591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73072" name="物件 6">
              <a:extLst>
                <a:ext uri="{FF2B5EF4-FFF2-40B4-BE49-F238E27FC236}">
                  <a16:creationId xmlns:a16="http://schemas.microsoft.com/office/drawing/2014/main" id="{BE67C5DA-7CF5-40A4-B250-35A5E873EF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150" y="2835017"/>
            <a:ext cx="785635" cy="1606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55" name="PhotoImpact" r:id="rId14" imgW="1075946" imgH="2200660" progId="PI3.Image">
                    <p:embed/>
                  </p:oleObj>
                </mc:Choice>
                <mc:Fallback>
                  <p:oleObj name="PhotoImpact" r:id="rId14" imgW="1075946" imgH="2200660" progId="PI3.Image">
                    <p:embed/>
                    <p:pic>
                      <p:nvPicPr>
                        <p:cNvPr id="173072" name="物件 6">
                          <a:extLst>
                            <a:ext uri="{FF2B5EF4-FFF2-40B4-BE49-F238E27FC236}">
                              <a16:creationId xmlns:a16="http://schemas.microsoft.com/office/drawing/2014/main" id="{BE67C5DA-7CF5-40A4-B250-35A5E873EF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150" y="2835017"/>
                          <a:ext cx="785635" cy="1606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42302340-EB8C-471B-9A73-4EB6635528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4083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09C0911C-53A0-4538-A02E-F7A901C621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A2CE181D-165B-40E2-8F98-298BECB53F37}"/>
              </a:ext>
            </a:extLst>
          </p:cNvPr>
          <p:cNvCxnSpPr/>
          <p:nvPr/>
        </p:nvCxnSpPr>
        <p:spPr>
          <a:xfrm>
            <a:off x="3016250" y="2135188"/>
            <a:ext cx="1193800" cy="3136900"/>
          </a:xfrm>
          <a:prstGeom prst="bentConnector3">
            <a:avLst>
              <a:gd name="adj1" fmla="val 46417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E1F68FE5-0C6C-4605-92FC-8CF806C9FCEC}"/>
              </a:ext>
            </a:extLst>
          </p:cNvPr>
          <p:cNvSpPr/>
          <p:nvPr/>
        </p:nvSpPr>
        <p:spPr>
          <a:xfrm>
            <a:off x="4572000" y="3099593"/>
            <a:ext cx="1408113" cy="33813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造型設計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9B200FB-A023-480C-A708-556A631095AB}"/>
              </a:ext>
            </a:extLst>
          </p:cNvPr>
          <p:cNvSpPr/>
          <p:nvPr/>
        </p:nvSpPr>
        <p:spPr>
          <a:xfrm>
            <a:off x="4445000" y="5689600"/>
            <a:ext cx="1693862" cy="67786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模具製造或</a:t>
            </a:r>
            <a:endParaRPr lang="en-US" altLang="zh-TW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精密機械加工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5168D1-7FAE-4608-9EAA-3A0B373072C5}"/>
              </a:ext>
            </a:extLst>
          </p:cNvPr>
          <p:cNvSpPr/>
          <p:nvPr/>
        </p:nvSpPr>
        <p:spPr>
          <a:xfrm>
            <a:off x="6969696" y="2954688"/>
            <a:ext cx="1973708" cy="692497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19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電腦機械製圖科等</a:t>
            </a:r>
            <a:endParaRPr lang="en-US" altLang="zh-TW" sz="19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defRPr/>
            </a:pPr>
            <a:r>
              <a:rPr lang="en-US" altLang="zh-TW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機械群、設計群</a:t>
            </a:r>
            <a:r>
              <a:rPr lang="en-US" altLang="zh-TW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D3FD74E-CC9B-4B76-B492-FDF699875FD1}"/>
              </a:ext>
            </a:extLst>
          </p:cNvPr>
          <p:cNvSpPr/>
          <p:nvPr/>
        </p:nvSpPr>
        <p:spPr>
          <a:xfrm>
            <a:off x="6948263" y="5445224"/>
            <a:ext cx="1995139" cy="707886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模具科、機械科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或機械群</a:t>
            </a: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cxnSp>
        <p:nvCxnSpPr>
          <p:cNvPr id="22" name="肘形接點 21">
            <a:extLst>
              <a:ext uri="{FF2B5EF4-FFF2-40B4-BE49-F238E27FC236}">
                <a16:creationId xmlns:a16="http://schemas.microsoft.com/office/drawing/2014/main" id="{61FFA6B2-9EAC-444B-8828-688147087D68}"/>
              </a:ext>
            </a:extLst>
          </p:cNvPr>
          <p:cNvCxnSpPr/>
          <p:nvPr/>
        </p:nvCxnSpPr>
        <p:spPr>
          <a:xfrm flipV="1">
            <a:off x="6372225" y="4768850"/>
            <a:ext cx="576263" cy="503238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94" name="Picture 2" descr="http://www.ckvs.ntpc.edu.tw/%E7%A7%91%E7%B3%BB%E7%9B%B8%E9%97%9C%E9%80%A3%E7%B5%90/%E7%BE%8E%E5%B7%A5%E7%A7%91/images/DSC_5134.jpg">
            <a:extLst>
              <a:ext uri="{FF2B5EF4-FFF2-40B4-BE49-F238E27FC236}">
                <a16:creationId xmlns:a16="http://schemas.microsoft.com/office/drawing/2014/main" id="{874F1A94-377C-42B7-8E73-815B85BA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593850"/>
            <a:ext cx="19748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肘形接點 8">
            <a:extLst>
              <a:ext uri="{FF2B5EF4-FFF2-40B4-BE49-F238E27FC236}">
                <a16:creationId xmlns:a16="http://schemas.microsoft.com/office/drawing/2014/main" id="{98A059EA-56A4-4A45-BBB9-69C35F6E2CB4}"/>
              </a:ext>
            </a:extLst>
          </p:cNvPr>
          <p:cNvCxnSpPr/>
          <p:nvPr/>
        </p:nvCxnSpPr>
        <p:spPr>
          <a:xfrm rot="16200000" flipH="1">
            <a:off x="469106" y="1497807"/>
            <a:ext cx="1189037" cy="2159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>
            <a:extLst>
              <a:ext uri="{FF2B5EF4-FFF2-40B4-BE49-F238E27FC236}">
                <a16:creationId xmlns:a16="http://schemas.microsoft.com/office/drawing/2014/main" id="{9B3494A9-1E98-45CA-9BB2-0E79C2C89D4B}"/>
              </a:ext>
            </a:extLst>
          </p:cNvPr>
          <p:cNvCxnSpPr/>
          <p:nvPr/>
        </p:nvCxnSpPr>
        <p:spPr>
          <a:xfrm rot="16200000" flipH="1">
            <a:off x="-792956" y="2601119"/>
            <a:ext cx="3457575" cy="503237"/>
          </a:xfrm>
          <a:prstGeom prst="bentConnector3">
            <a:avLst>
              <a:gd name="adj1" fmla="val 10521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14" descr="http://www.apps-club.com/img/app-features.png">
            <a:extLst>
              <a:ext uri="{FF2B5EF4-FFF2-40B4-BE49-F238E27FC236}">
                <a16:creationId xmlns:a16="http://schemas.microsoft.com/office/drawing/2014/main" id="{8CED8581-A466-4EDB-A04A-001C58FE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3288" y="5229225"/>
            <a:ext cx="102235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肘形接點 18">
            <a:extLst>
              <a:ext uri="{FF2B5EF4-FFF2-40B4-BE49-F238E27FC236}">
                <a16:creationId xmlns:a16="http://schemas.microsoft.com/office/drawing/2014/main" id="{73E3768A-B82A-445A-951D-5D10D39BCFB7}"/>
              </a:ext>
            </a:extLst>
          </p:cNvPr>
          <p:cNvCxnSpPr/>
          <p:nvPr/>
        </p:nvCxnSpPr>
        <p:spPr>
          <a:xfrm rot="16200000" flipH="1">
            <a:off x="-1200944" y="3490120"/>
            <a:ext cx="397192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DSC01991">
            <a:extLst>
              <a:ext uri="{FF2B5EF4-FFF2-40B4-BE49-F238E27FC236}">
                <a16:creationId xmlns:a16="http://schemas.microsoft.com/office/drawing/2014/main" id="{19AB9353-CA4D-4ABD-803E-BE4557C70EF8}"/>
              </a:ext>
            </a:extLst>
          </p:cNvPr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21218" y="4031067"/>
            <a:ext cx="2022185" cy="148616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1763FE3-56DA-4653-B61B-CA188F2996E1}"/>
              </a:ext>
            </a:extLst>
          </p:cNvPr>
          <p:cNvSpPr/>
          <p:nvPr/>
        </p:nvSpPr>
        <p:spPr>
          <a:xfrm>
            <a:off x="960437" y="2906613"/>
            <a:ext cx="2382837" cy="6762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造型、機身結構設計與零組件製造</a:t>
            </a:r>
          </a:p>
        </p:txBody>
      </p:sp>
      <p:graphicFrame>
        <p:nvGraphicFramePr>
          <p:cNvPr id="174101" name="物件 4">
            <a:extLst>
              <a:ext uri="{FF2B5EF4-FFF2-40B4-BE49-F238E27FC236}">
                <a16:creationId xmlns:a16="http://schemas.microsoft.com/office/drawing/2014/main" id="{DAF5587F-ADD7-4E23-B5A4-EEAA645330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9688" y="1265238"/>
          <a:ext cx="1649412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PhotoImpact" r:id="rId6" imgW="2286521" imgH="2286521" progId="PI3.Image">
                  <p:embed/>
                </p:oleObj>
              </mc:Choice>
              <mc:Fallback>
                <p:oleObj name="PhotoImpact" r:id="rId6" imgW="2286521" imgH="2286521" progId="PI3.Image">
                  <p:embed/>
                  <p:pic>
                    <p:nvPicPr>
                      <p:cNvPr id="174101" name="物件 4">
                        <a:extLst>
                          <a:ext uri="{FF2B5EF4-FFF2-40B4-BE49-F238E27FC236}">
                            <a16:creationId xmlns:a16="http://schemas.microsoft.com/office/drawing/2014/main" id="{DAF5587F-ADD7-4E23-B5A4-EEAA645330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265238"/>
                        <a:ext cx="1649412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2" name="物件 31">
            <a:extLst>
              <a:ext uri="{FF2B5EF4-FFF2-40B4-BE49-F238E27FC236}">
                <a16:creationId xmlns:a16="http://schemas.microsoft.com/office/drawing/2014/main" id="{79FC1002-A475-4798-AB21-F269D8019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288" y="4130675"/>
          <a:ext cx="1619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PhotoImpact" r:id="rId8" imgW="14595625" imgH="8129852" progId="PI3.Image">
                  <p:embed/>
                </p:oleObj>
              </mc:Choice>
              <mc:Fallback>
                <p:oleObj name="PhotoImpact" r:id="rId8" imgW="14595625" imgH="8129852" progId="PI3.Image">
                  <p:embed/>
                  <p:pic>
                    <p:nvPicPr>
                      <p:cNvPr id="174102" name="物件 31">
                        <a:extLst>
                          <a:ext uri="{FF2B5EF4-FFF2-40B4-BE49-F238E27FC236}">
                            <a16:creationId xmlns:a16="http://schemas.microsoft.com/office/drawing/2014/main" id="{79FC1002-A475-4798-AB21-F269D8019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4130675"/>
                        <a:ext cx="16192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3" name="物件 18">
            <a:extLst>
              <a:ext uri="{FF2B5EF4-FFF2-40B4-BE49-F238E27FC236}">
                <a16:creationId xmlns:a16="http://schemas.microsoft.com/office/drawing/2014/main" id="{3C78753E-0E84-468D-B93C-873B0428C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9913" y="3933825"/>
          <a:ext cx="1912937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PhotoImpact" r:id="rId10" imgW="2324629" imgH="2134086" progId="PI3.Image">
                  <p:embed/>
                </p:oleObj>
              </mc:Choice>
              <mc:Fallback>
                <p:oleObj name="PhotoImpact" r:id="rId10" imgW="2324629" imgH="2134086" progId="PI3.Image">
                  <p:embed/>
                  <p:pic>
                    <p:nvPicPr>
                      <p:cNvPr id="174103" name="物件 18">
                        <a:extLst>
                          <a:ext uri="{FF2B5EF4-FFF2-40B4-BE49-F238E27FC236}">
                            <a16:creationId xmlns:a16="http://schemas.microsoft.com/office/drawing/2014/main" id="{3C78753E-0E84-468D-B93C-873B0428C2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3933825"/>
                        <a:ext cx="1912937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4" name="標題 1">
            <a:extLst>
              <a:ext uri="{FF2B5EF4-FFF2-40B4-BE49-F238E27FC236}">
                <a16:creationId xmlns:a16="http://schemas.microsoft.com/office/drawing/2014/main" id="{DD778796-15B0-40A6-A4E2-B7FE630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2/5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pSp>
        <p:nvGrpSpPr>
          <p:cNvPr id="174105" name="群組 5">
            <a:extLst>
              <a:ext uri="{FF2B5EF4-FFF2-40B4-BE49-F238E27FC236}">
                <a16:creationId xmlns:a16="http://schemas.microsoft.com/office/drawing/2014/main" id="{EDB2A324-FFD9-419C-A27F-21D77367EE64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1008063"/>
            <a:ext cx="763588" cy="1001712"/>
            <a:chOff x="387715" y="1007347"/>
            <a:chExt cx="763076" cy="1002910"/>
          </a:xfrm>
        </p:grpSpPr>
        <p:graphicFrame>
          <p:nvGraphicFramePr>
            <p:cNvPr id="174110" name="物件 32">
              <a:extLst>
                <a:ext uri="{FF2B5EF4-FFF2-40B4-BE49-F238E27FC236}">
                  <a16:creationId xmlns:a16="http://schemas.microsoft.com/office/drawing/2014/main" id="{B74FEE3E-BEA6-4DA9-BB09-F9EB9393D2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9" name="PhotoImpact" r:id="rId12" imgW="1075946" imgH="2200660" progId="PI3.Image">
                    <p:embed/>
                  </p:oleObj>
                </mc:Choice>
                <mc:Fallback>
                  <p:oleObj name="PhotoImpact" r:id="rId12" imgW="1075946" imgH="2200660" progId="PI3.Image">
                    <p:embed/>
                    <p:pic>
                      <p:nvPicPr>
                        <p:cNvPr id="174110" name="物件 32">
                          <a:extLst>
                            <a:ext uri="{FF2B5EF4-FFF2-40B4-BE49-F238E27FC236}">
                              <a16:creationId xmlns:a16="http://schemas.microsoft.com/office/drawing/2014/main" id="{B74FEE3E-BEA6-4DA9-BB09-F9EB9393D2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11" name="物件 34">
              <a:extLst>
                <a:ext uri="{FF2B5EF4-FFF2-40B4-BE49-F238E27FC236}">
                  <a16:creationId xmlns:a16="http://schemas.microsoft.com/office/drawing/2014/main" id="{3ABC786E-6B95-4C10-99AE-5A19C8EFDF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0" name="PhotoImpact" r:id="rId14" imgW="905258" imgH="1847092" progId="PI3.Image">
                    <p:embed/>
                  </p:oleObj>
                </mc:Choice>
                <mc:Fallback>
                  <p:oleObj name="PhotoImpact" r:id="rId14" imgW="905258" imgH="1847092" progId="PI3.Image">
                    <p:embed/>
                    <p:pic>
                      <p:nvPicPr>
                        <p:cNvPr id="174111" name="物件 34">
                          <a:extLst>
                            <a:ext uri="{FF2B5EF4-FFF2-40B4-BE49-F238E27FC236}">
                              <a16:creationId xmlns:a16="http://schemas.microsoft.com/office/drawing/2014/main" id="{3ABC786E-6B95-4C10-99AE-5A19C8EFDF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4106" name="物件 16">
            <a:extLst>
              <a:ext uri="{FF2B5EF4-FFF2-40B4-BE49-F238E27FC236}">
                <a16:creationId xmlns:a16="http://schemas.microsoft.com/office/drawing/2014/main" id="{C905EFC3-29DE-4C3F-9077-EB55B905E9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7675" y="2200275"/>
          <a:ext cx="2214563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PhotoImpact" r:id="rId16" imgW="2401829" imgH="743713" progId="PI3.Image">
                  <p:embed/>
                </p:oleObj>
              </mc:Choice>
              <mc:Fallback>
                <p:oleObj name="PhotoImpact" r:id="rId16" imgW="2401829" imgH="743713" progId="PI3.Image">
                  <p:embed/>
                  <p:pic>
                    <p:nvPicPr>
                      <p:cNvPr id="174106" name="物件 16">
                        <a:extLst>
                          <a:ext uri="{FF2B5EF4-FFF2-40B4-BE49-F238E27FC236}">
                            <a16:creationId xmlns:a16="http://schemas.microsoft.com/office/drawing/2014/main" id="{C905EFC3-29DE-4C3F-9077-EB55B905E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2200275"/>
                        <a:ext cx="2214563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8B8E4F80-88EA-4D4A-91E7-6F387D334484}"/>
              </a:ext>
            </a:extLst>
          </p:cNvPr>
          <p:cNvCxnSpPr/>
          <p:nvPr/>
        </p:nvCxnSpPr>
        <p:spPr>
          <a:xfrm flipV="1">
            <a:off x="6227763" y="2203450"/>
            <a:ext cx="741362" cy="64928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物件 37">
            <a:extLst>
              <a:ext uri="{FF2B5EF4-FFF2-40B4-BE49-F238E27FC236}">
                <a16:creationId xmlns:a16="http://schemas.microsoft.com/office/drawing/2014/main" id="{FF6D0BDA-99CE-4525-80B6-AFEC0C74F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7650" y="1679575"/>
          <a:ext cx="2446338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PhotoImpact" r:id="rId18" imgW="3755144" imgH="2176276" progId="PI3.Image">
                  <p:embed/>
                </p:oleObj>
              </mc:Choice>
              <mc:Fallback>
                <p:oleObj name="PhotoImpact" r:id="rId18" imgW="3755144" imgH="2176276" progId="PI3.Image">
                  <p:embed/>
                  <p:pic>
                    <p:nvPicPr>
                      <p:cNvPr id="38" name="物件 37">
                        <a:extLst>
                          <a:ext uri="{FF2B5EF4-FFF2-40B4-BE49-F238E27FC236}">
                            <a16:creationId xmlns:a16="http://schemas.microsoft.com/office/drawing/2014/main" id="{FF6D0BDA-99CE-4525-80B6-AFEC0C74F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1679575"/>
                        <a:ext cx="2446338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FE4BD615-FA12-475C-A715-874568DC9D78}"/>
              </a:ext>
            </a:extLst>
          </p:cNvPr>
          <p:cNvCxnSpPr/>
          <p:nvPr/>
        </p:nvCxnSpPr>
        <p:spPr>
          <a:xfrm>
            <a:off x="2916238" y="2133600"/>
            <a:ext cx="1293812" cy="703263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B3AF357A-9947-4AAC-A1E5-7AD82D0AC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5107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EC5A5133-6650-4368-A716-73AA49B7C6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D0F66624-2860-4E2C-9FB1-793FF07A400E}"/>
              </a:ext>
            </a:extLst>
          </p:cNvPr>
          <p:cNvCxnSpPr>
            <a:endCxn id="4104" idx="1"/>
          </p:cNvCxnSpPr>
          <p:nvPr/>
        </p:nvCxnSpPr>
        <p:spPr>
          <a:xfrm flipV="1">
            <a:off x="3005138" y="2606675"/>
            <a:ext cx="1354137" cy="957263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8DBBA8C7-B676-4200-AED3-0B7A4154275C}"/>
              </a:ext>
            </a:extLst>
          </p:cNvPr>
          <p:cNvCxnSpPr>
            <a:endCxn id="4102" idx="1"/>
          </p:cNvCxnSpPr>
          <p:nvPr/>
        </p:nvCxnSpPr>
        <p:spPr>
          <a:xfrm>
            <a:off x="2930525" y="3563938"/>
            <a:ext cx="1354138" cy="12557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2CDE420C-0EE7-4F58-94E3-0AC2588FE0B0}"/>
              </a:ext>
            </a:extLst>
          </p:cNvPr>
          <p:cNvCxnSpPr>
            <a:stCxn id="4104" idx="3"/>
            <a:endCxn id="175114" idx="1"/>
          </p:cNvCxnSpPr>
          <p:nvPr/>
        </p:nvCxnSpPr>
        <p:spPr>
          <a:xfrm flipV="1">
            <a:off x="6373813" y="2082800"/>
            <a:ext cx="646112" cy="523875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111" name="Picture 4" descr="https://encrypted-tbn2.gstatic.com/images?q=tbn:ANd9GcS1GZUST8iYk2JcE8VYXZZti-vgo_C3e204s_wV_4CK4iBWFrFtng">
            <a:extLst>
              <a:ext uri="{FF2B5EF4-FFF2-40B4-BE49-F238E27FC236}">
                <a16:creationId xmlns:a16="http://schemas.microsoft.com/office/drawing/2014/main" id="{FFB08E87-6749-4ACF-B603-A67FCF1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83013"/>
            <a:ext cx="2019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www.tw.nxp.com/scale-image/w-800/wcm_documents/news/news-archive/2013/nxp-4357-02_1.jpg">
            <a:extLst>
              <a:ext uri="{FF2B5EF4-FFF2-40B4-BE49-F238E27FC236}">
                <a16:creationId xmlns:a16="http://schemas.microsoft.com/office/drawing/2014/main" id="{B64472B4-E1E2-47CA-A9EF-48457492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4284663" y="4192588"/>
            <a:ext cx="1871662" cy="125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http://www.spear.com.hk/200832591725299_2.jpg">
            <a:extLst>
              <a:ext uri="{FF2B5EF4-FFF2-40B4-BE49-F238E27FC236}">
                <a16:creationId xmlns:a16="http://schemas.microsoft.com/office/drawing/2014/main" id="{906D126A-E73C-429A-BBD5-019C39E5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9275" y="1916113"/>
            <a:ext cx="2014538" cy="137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14" name="Picture 10" descr="http://cweb.saihs.edu.tw/mediafile/1565004/active/41/2013-6/72013-6-25-0-46-37-pic1.jpg">
            <a:extLst>
              <a:ext uri="{FF2B5EF4-FFF2-40B4-BE49-F238E27FC236}">
                <a16:creationId xmlns:a16="http://schemas.microsoft.com/office/drawing/2014/main" id="{4AB596E7-8E34-4AEF-80B7-3C739B89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379538"/>
            <a:ext cx="20161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3910FFC-49D8-4220-B2AC-D8323DF0E193}"/>
              </a:ext>
            </a:extLst>
          </p:cNvPr>
          <p:cNvSpPr/>
          <p:nvPr/>
        </p:nvSpPr>
        <p:spPr>
          <a:xfrm>
            <a:off x="4144963" y="3278188"/>
            <a:ext cx="244157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數位邏輯、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2E715D-7A68-46D8-AB66-C2F826EF9318}"/>
              </a:ext>
            </a:extLst>
          </p:cNvPr>
          <p:cNvSpPr/>
          <p:nvPr/>
        </p:nvSpPr>
        <p:spPr>
          <a:xfrm>
            <a:off x="4284663" y="5445125"/>
            <a:ext cx="1878012" cy="430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電子電路設計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D5A7002-0C1B-48A6-8E46-064402BF937C}"/>
              </a:ext>
            </a:extLst>
          </p:cNvPr>
          <p:cNvSpPr/>
          <p:nvPr/>
        </p:nvSpPr>
        <p:spPr>
          <a:xfrm>
            <a:off x="7016750" y="5180013"/>
            <a:ext cx="201930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資訊科、</a:t>
            </a:r>
            <a:r>
              <a:rPr lang="zh-TW" altLang="en-US" sz="2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電子科</a:t>
            </a:r>
            <a:endParaRPr lang="en-US" altLang="zh-TW" sz="2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0" hangingPunct="0"/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電機與</a:t>
            </a:r>
            <a:r>
              <a:rPr lang="zh-TW" altLang="en-US" sz="2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電子群</a:t>
            </a:r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1866F8-FD5E-4DFE-A3AF-0728E2A361B7}"/>
              </a:ext>
            </a:extLst>
          </p:cNvPr>
          <p:cNvSpPr/>
          <p:nvPr/>
        </p:nvSpPr>
        <p:spPr>
          <a:xfrm>
            <a:off x="7031038" y="2784475"/>
            <a:ext cx="200501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資訊科、電子科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電機與電子群</a:t>
            </a: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17511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41926FCF-266C-4808-B276-EE4BC0533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26" name="肘形接點 8">
            <a:extLst>
              <a:ext uri="{FF2B5EF4-FFF2-40B4-BE49-F238E27FC236}">
                <a16:creationId xmlns:a16="http://schemas.microsoft.com/office/drawing/2014/main" id="{0EB0144F-1A10-4256-8B09-C54CA85C934C}"/>
              </a:ext>
            </a:extLst>
          </p:cNvPr>
          <p:cNvCxnSpPr/>
          <p:nvPr/>
        </p:nvCxnSpPr>
        <p:spPr>
          <a:xfrm rot="16200000" flipH="1">
            <a:off x="475457" y="1650206"/>
            <a:ext cx="979488" cy="561975"/>
          </a:xfrm>
          <a:prstGeom prst="bentConnector3">
            <a:avLst>
              <a:gd name="adj1" fmla="val 9893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>
            <a:extLst>
              <a:ext uri="{FF2B5EF4-FFF2-40B4-BE49-F238E27FC236}">
                <a16:creationId xmlns:a16="http://schemas.microsoft.com/office/drawing/2014/main" id="{440519DA-9690-4030-9FE1-566E25EA99FE}"/>
              </a:ext>
            </a:extLst>
          </p:cNvPr>
          <p:cNvCxnSpPr/>
          <p:nvPr/>
        </p:nvCxnSpPr>
        <p:spPr>
          <a:xfrm rot="16200000" flipH="1">
            <a:off x="-324644" y="2132807"/>
            <a:ext cx="2449513" cy="431800"/>
          </a:xfrm>
          <a:prstGeom prst="bentConnector3">
            <a:avLst>
              <a:gd name="adj1" fmla="val 988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14" descr="http://www.apps-club.com/img/app-features.png">
            <a:extLst>
              <a:ext uri="{FF2B5EF4-FFF2-40B4-BE49-F238E27FC236}">
                <a16:creationId xmlns:a16="http://schemas.microsoft.com/office/drawing/2014/main" id="{EDC4F919-D42C-4D71-8055-EA627B0B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3" y="5373688"/>
            <a:ext cx="1020762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肘形接點 18">
            <a:extLst>
              <a:ext uri="{FF2B5EF4-FFF2-40B4-BE49-F238E27FC236}">
                <a16:creationId xmlns:a16="http://schemas.microsoft.com/office/drawing/2014/main" id="{050A15EC-A14C-4089-8BC5-48625B929744}"/>
              </a:ext>
            </a:extLst>
          </p:cNvPr>
          <p:cNvCxnSpPr/>
          <p:nvPr/>
        </p:nvCxnSpPr>
        <p:spPr>
          <a:xfrm rot="16200000" flipH="1">
            <a:off x="-1200944" y="3490120"/>
            <a:ext cx="397192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肘形接點 47">
            <a:extLst>
              <a:ext uri="{FF2B5EF4-FFF2-40B4-BE49-F238E27FC236}">
                <a16:creationId xmlns:a16="http://schemas.microsoft.com/office/drawing/2014/main" id="{2D9613FA-BE27-4929-A1E3-E2382CB78013}"/>
              </a:ext>
            </a:extLst>
          </p:cNvPr>
          <p:cNvCxnSpPr>
            <a:endCxn id="175111" idx="1"/>
          </p:cNvCxnSpPr>
          <p:nvPr/>
        </p:nvCxnSpPr>
        <p:spPr>
          <a:xfrm flipV="1">
            <a:off x="6149975" y="4538663"/>
            <a:ext cx="860425" cy="4556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AFEBA2E8-F18F-43B2-88E3-F69871C7E998}"/>
              </a:ext>
            </a:extLst>
          </p:cNvPr>
          <p:cNvSpPr/>
          <p:nvPr/>
        </p:nvSpPr>
        <p:spPr>
          <a:xfrm>
            <a:off x="3697288" y="6081713"/>
            <a:ext cx="244157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電路板、零件加工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D78B6E8-C8AB-4A4C-8FBC-B3ABB191A127}"/>
              </a:ext>
            </a:extLst>
          </p:cNvPr>
          <p:cNvSpPr/>
          <p:nvPr/>
        </p:nvSpPr>
        <p:spPr>
          <a:xfrm>
            <a:off x="6834408" y="6069013"/>
            <a:ext cx="2300630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模具科或機械群  </a:t>
            </a: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175C19A2-0151-4D80-B16A-408B8D233762}"/>
              </a:ext>
            </a:extLst>
          </p:cNvPr>
          <p:cNvCxnSpPr>
            <a:stCxn id="13" idx="3"/>
            <a:endCxn id="30" idx="1"/>
          </p:cNvCxnSpPr>
          <p:nvPr/>
        </p:nvCxnSpPr>
        <p:spPr>
          <a:xfrm flipV="1">
            <a:off x="6162675" y="5564734"/>
            <a:ext cx="755088" cy="9549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A082DDA-B2BD-4A11-A8BD-22A264FE1EFF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 flipV="1">
            <a:off x="6138863" y="6284457"/>
            <a:ext cx="695545" cy="13156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40F6C6D8-AA1E-4C9D-AD5C-22F136991DAF}"/>
              </a:ext>
            </a:extLst>
          </p:cNvPr>
          <p:cNvSpPr/>
          <p:nvPr/>
        </p:nvSpPr>
        <p:spPr>
          <a:xfrm>
            <a:off x="835025" y="4227513"/>
            <a:ext cx="2592388" cy="67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175130" name="標題 1">
            <a:extLst>
              <a:ext uri="{FF2B5EF4-FFF2-40B4-BE49-F238E27FC236}">
                <a16:creationId xmlns:a16="http://schemas.microsoft.com/office/drawing/2014/main" id="{46E70C75-1CF0-47A8-9CC2-A5F4BFE7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3/5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aphicFrame>
        <p:nvGraphicFramePr>
          <p:cNvPr id="175131" name="物件 3">
            <a:extLst>
              <a:ext uri="{FF2B5EF4-FFF2-40B4-BE49-F238E27FC236}">
                <a16:creationId xmlns:a16="http://schemas.microsoft.com/office/drawing/2014/main" id="{5C05004B-7DDB-4268-AAD6-20078A4EA6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9050" y="1493838"/>
          <a:ext cx="105410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8" name="PhotoImpact" r:id="rId8" imgW="2286521" imgH="2286521" progId="PI3.Image">
                  <p:embed/>
                </p:oleObj>
              </mc:Choice>
              <mc:Fallback>
                <p:oleObj name="PhotoImpact" r:id="rId8" imgW="2286521" imgH="2286521" progId="PI3.Image">
                  <p:embed/>
                  <p:pic>
                    <p:nvPicPr>
                      <p:cNvPr id="175131" name="物件 3">
                        <a:extLst>
                          <a:ext uri="{FF2B5EF4-FFF2-40B4-BE49-F238E27FC236}">
                            <a16:creationId xmlns:a16="http://schemas.microsoft.com/office/drawing/2014/main" id="{5C05004B-7DDB-4268-AAD6-20078A4EA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1493838"/>
                        <a:ext cx="105410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32" name="物件 35">
            <a:extLst>
              <a:ext uri="{FF2B5EF4-FFF2-40B4-BE49-F238E27FC236}">
                <a16:creationId xmlns:a16="http://schemas.microsoft.com/office/drawing/2014/main" id="{F2BF1DD4-2D71-4E10-960F-48E81705A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9313" y="2651125"/>
          <a:ext cx="26892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9" name="PhotoImpact" r:id="rId10" imgW="14595625" imgH="8129852" progId="PI3.Image">
                  <p:embed/>
                </p:oleObj>
              </mc:Choice>
              <mc:Fallback>
                <p:oleObj name="PhotoImpact" r:id="rId10" imgW="14595625" imgH="8129852" progId="PI3.Image">
                  <p:embed/>
                  <p:pic>
                    <p:nvPicPr>
                      <p:cNvPr id="175132" name="物件 35">
                        <a:extLst>
                          <a:ext uri="{FF2B5EF4-FFF2-40B4-BE49-F238E27FC236}">
                            <a16:creationId xmlns:a16="http://schemas.microsoft.com/office/drawing/2014/main" id="{F2BF1DD4-2D71-4E10-960F-48E81705A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651125"/>
                        <a:ext cx="26892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133" name="群組 38">
            <a:extLst>
              <a:ext uri="{FF2B5EF4-FFF2-40B4-BE49-F238E27FC236}">
                <a16:creationId xmlns:a16="http://schemas.microsoft.com/office/drawing/2014/main" id="{11D7D028-6994-480C-95F1-AB0BB9A840AC}"/>
              </a:ext>
            </a:extLst>
          </p:cNvPr>
          <p:cNvGrpSpPr>
            <a:grpSpLocks/>
          </p:cNvGrpSpPr>
          <p:nvPr/>
        </p:nvGrpSpPr>
        <p:grpSpPr bwMode="auto">
          <a:xfrm>
            <a:off x="352425" y="1108075"/>
            <a:ext cx="763588" cy="1003300"/>
            <a:chOff x="387715" y="1007347"/>
            <a:chExt cx="763076" cy="1002910"/>
          </a:xfrm>
        </p:grpSpPr>
        <p:graphicFrame>
          <p:nvGraphicFramePr>
            <p:cNvPr id="175134" name="物件 40">
              <a:extLst>
                <a:ext uri="{FF2B5EF4-FFF2-40B4-BE49-F238E27FC236}">
                  <a16:creationId xmlns:a16="http://schemas.microsoft.com/office/drawing/2014/main" id="{66D9F494-B918-4EA7-A359-D2D62236C2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0" name="PhotoImpact" r:id="rId12" imgW="1075946" imgH="2200660" progId="PI3.Image">
                    <p:embed/>
                  </p:oleObj>
                </mc:Choice>
                <mc:Fallback>
                  <p:oleObj name="PhotoImpact" r:id="rId12" imgW="1075946" imgH="2200660" progId="PI3.Image">
                    <p:embed/>
                    <p:pic>
                      <p:nvPicPr>
                        <p:cNvPr id="175134" name="物件 40">
                          <a:extLst>
                            <a:ext uri="{FF2B5EF4-FFF2-40B4-BE49-F238E27FC236}">
                              <a16:creationId xmlns:a16="http://schemas.microsoft.com/office/drawing/2014/main" id="{66D9F494-B918-4EA7-A359-D2D62236C2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135" name="物件 41">
              <a:extLst>
                <a:ext uri="{FF2B5EF4-FFF2-40B4-BE49-F238E27FC236}">
                  <a16:creationId xmlns:a16="http://schemas.microsoft.com/office/drawing/2014/main" id="{551D9139-98AF-4B8F-A967-8E324E26A7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1" name="PhotoImpact" r:id="rId14" imgW="905258" imgH="1847092" progId="PI3.Image">
                    <p:embed/>
                  </p:oleObj>
                </mc:Choice>
                <mc:Fallback>
                  <p:oleObj name="PhotoImpact" r:id="rId14" imgW="905258" imgH="1847092" progId="PI3.Image">
                    <p:embed/>
                    <p:pic>
                      <p:nvPicPr>
                        <p:cNvPr id="175135" name="物件 41">
                          <a:extLst>
                            <a:ext uri="{FF2B5EF4-FFF2-40B4-BE49-F238E27FC236}">
                              <a16:creationId xmlns:a16="http://schemas.microsoft.com/office/drawing/2014/main" id="{551D9139-98AF-4B8F-A967-8E324E26A7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30" name="物件 34">
            <a:extLst>
              <a:ext uri="{FF2B5EF4-FFF2-40B4-BE49-F238E27FC236}">
                <a16:creationId xmlns:a16="http://schemas.microsoft.com/office/drawing/2014/main" id="{292962C8-C978-452D-85F1-803C26A982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913" y="1679575"/>
          <a:ext cx="10541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2" name="PhotoImpact" r:id="rId3" imgW="2286521" imgH="2286521" progId="PI3.Image">
                  <p:embed/>
                </p:oleObj>
              </mc:Choice>
              <mc:Fallback>
                <p:oleObj name="PhotoImpact" r:id="rId3" imgW="2286521" imgH="2286521" progId="PI3.Image">
                  <p:embed/>
                  <p:pic>
                    <p:nvPicPr>
                      <p:cNvPr id="176130" name="物件 34">
                        <a:extLst>
                          <a:ext uri="{FF2B5EF4-FFF2-40B4-BE49-F238E27FC236}">
                            <a16:creationId xmlns:a16="http://schemas.microsoft.com/office/drawing/2014/main" id="{292962C8-C978-452D-85F1-803C26A982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1679575"/>
                        <a:ext cx="10541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1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86856A6A-6AE3-4B2A-AD58-7D1D5C373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6132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F9FAFB03-2CB9-463A-A457-146B289976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1E47A9A9-4A83-4F36-8F7A-AC19DE1623B1}"/>
              </a:ext>
            </a:extLst>
          </p:cNvPr>
          <p:cNvCxnSpPr>
            <a:stCxn id="29" idx="3"/>
            <a:endCxn id="176143" idx="1"/>
          </p:cNvCxnSpPr>
          <p:nvPr/>
        </p:nvCxnSpPr>
        <p:spPr>
          <a:xfrm flipV="1">
            <a:off x="3189288" y="2224088"/>
            <a:ext cx="601662" cy="24368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160B147A-6E90-4D54-91D0-D91CA5FD4380}"/>
              </a:ext>
            </a:extLst>
          </p:cNvPr>
          <p:cNvCxnSpPr>
            <a:stCxn id="29" idx="3"/>
          </p:cNvCxnSpPr>
          <p:nvPr/>
        </p:nvCxnSpPr>
        <p:spPr>
          <a:xfrm>
            <a:off x="3189288" y="4660900"/>
            <a:ext cx="569912" cy="384175"/>
          </a:xfrm>
          <a:prstGeom prst="bentConnector3">
            <a:avLst>
              <a:gd name="adj1" fmla="val 51972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接點 8">
            <a:extLst>
              <a:ext uri="{FF2B5EF4-FFF2-40B4-BE49-F238E27FC236}">
                <a16:creationId xmlns:a16="http://schemas.microsoft.com/office/drawing/2014/main" id="{B51B3A4E-9D5E-4C34-AF3B-2BC0175285AD}"/>
              </a:ext>
            </a:extLst>
          </p:cNvPr>
          <p:cNvCxnSpPr/>
          <p:nvPr/>
        </p:nvCxnSpPr>
        <p:spPr>
          <a:xfrm rot="16200000" flipH="1">
            <a:off x="446881" y="1812132"/>
            <a:ext cx="67627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>
            <a:extLst>
              <a:ext uri="{FF2B5EF4-FFF2-40B4-BE49-F238E27FC236}">
                <a16:creationId xmlns:a16="http://schemas.microsoft.com/office/drawing/2014/main" id="{C23614F1-EF5A-4191-A245-A0E0C6DC2592}"/>
              </a:ext>
            </a:extLst>
          </p:cNvPr>
          <p:cNvCxnSpPr/>
          <p:nvPr/>
        </p:nvCxnSpPr>
        <p:spPr>
          <a:xfrm rot="16200000" flipH="1">
            <a:off x="-219075" y="2027238"/>
            <a:ext cx="2008188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44BFF7C-DCAF-4303-8D62-6A3A5BCD24A2}"/>
              </a:ext>
            </a:extLst>
          </p:cNvPr>
          <p:cNvSpPr/>
          <p:nvPr/>
        </p:nvSpPr>
        <p:spPr>
          <a:xfrm>
            <a:off x="3790950" y="3013075"/>
            <a:ext cx="2397125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程式設計</a:t>
            </a:r>
          </a:p>
        </p:txBody>
      </p:sp>
      <p:sp>
        <p:nvSpPr>
          <p:cNvPr id="176138" name="矩形 30">
            <a:extLst>
              <a:ext uri="{FF2B5EF4-FFF2-40B4-BE49-F238E27FC236}">
                <a16:creationId xmlns:a16="http://schemas.microsoft.com/office/drawing/2014/main" id="{7C13D944-85D0-4073-89C8-E97AC0F6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2728913"/>
            <a:ext cx="2016125" cy="708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資訊科、</a:t>
            </a:r>
            <a:endParaRPr lang="en-US" altLang="zh-TW" sz="2000" b="1">
              <a:solidFill>
                <a:srgbClr val="F8F8F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資料處理科</a:t>
            </a:r>
          </a:p>
        </p:txBody>
      </p:sp>
      <p:pic>
        <p:nvPicPr>
          <p:cNvPr id="29" name="Picture 14" descr="http://www.apps-club.com/img/app-features.png">
            <a:extLst>
              <a:ext uri="{FF2B5EF4-FFF2-40B4-BE49-F238E27FC236}">
                <a16:creationId xmlns:a16="http://schemas.microsoft.com/office/drawing/2014/main" id="{750C539B-1DE0-44E6-9633-27859541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85825" y="3876675"/>
            <a:ext cx="2303463" cy="156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肘形接點 18">
            <a:extLst>
              <a:ext uri="{FF2B5EF4-FFF2-40B4-BE49-F238E27FC236}">
                <a16:creationId xmlns:a16="http://schemas.microsoft.com/office/drawing/2014/main" id="{BC193FEE-172B-4526-A0F5-E8691F81840A}"/>
              </a:ext>
            </a:extLst>
          </p:cNvPr>
          <p:cNvCxnSpPr>
            <a:endCxn id="29" idx="1"/>
          </p:cNvCxnSpPr>
          <p:nvPr/>
        </p:nvCxnSpPr>
        <p:spPr>
          <a:xfrm rot="16200000" flipH="1">
            <a:off x="-982662" y="2792413"/>
            <a:ext cx="3535362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6141" name="Picture 2" descr="http://ydweb.yuda.tyc.edu.tw/Page/BBP/BBP_Upload/41/9757/%E9%99%84%E4%BB%B601_20121105091953.jpg">
            <a:extLst>
              <a:ext uri="{FF2B5EF4-FFF2-40B4-BE49-F238E27FC236}">
                <a16:creationId xmlns:a16="http://schemas.microsoft.com/office/drawing/2014/main" id="{448F9264-0A70-4A24-AE16-8A9B4053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/>
          <a:stretch>
            <a:fillRect/>
          </a:stretch>
        </p:blipFill>
        <p:spPr bwMode="auto">
          <a:xfrm>
            <a:off x="6958013" y="3670300"/>
            <a:ext cx="19685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2" name="Picture 4" descr="http://www.ccivs.cyc.edu.tw/isotrope/attachments/201301/4726723159.jpg">
            <a:extLst>
              <a:ext uri="{FF2B5EF4-FFF2-40B4-BE49-F238E27FC236}">
                <a16:creationId xmlns:a16="http://schemas.microsoft.com/office/drawing/2014/main" id="{486CF8FF-2170-4FFE-A4AC-B69B610A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206500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Picture 6" descr="http://2.bp.blogspot.com/-3KgD0SKDBBo/TZlUULsWI3I/AAAAAAAABGs/zACc2DB-Q9g/s1600/click4.JPG">
            <a:extLst>
              <a:ext uri="{FF2B5EF4-FFF2-40B4-BE49-F238E27FC236}">
                <a16:creationId xmlns:a16="http://schemas.microsoft.com/office/drawing/2014/main" id="{7D50B87B-1201-4978-8873-4E39DE38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436688"/>
            <a:ext cx="239712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Picture 10" descr="http://pic.pimg.tw/jun431869/4b9cc87bbb32b.jpg">
            <a:extLst>
              <a:ext uri="{FF2B5EF4-FFF2-40B4-BE49-F238E27FC236}">
                <a16:creationId xmlns:a16="http://schemas.microsoft.com/office/drawing/2014/main" id="{311BF9AE-94EE-4F42-9C31-9EDF7D55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076700"/>
            <a:ext cx="232568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21D012A9-2D8E-464B-AE41-0B31286E46C8}"/>
              </a:ext>
            </a:extLst>
          </p:cNvPr>
          <p:cNvCxnSpPr>
            <a:stCxn id="176143" idx="3"/>
            <a:endCxn id="176142" idx="1"/>
          </p:cNvCxnSpPr>
          <p:nvPr/>
        </p:nvCxnSpPr>
        <p:spPr>
          <a:xfrm flipV="1">
            <a:off x="6188075" y="1962150"/>
            <a:ext cx="769938" cy="261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F12AFB61-5CC8-4A5A-863D-92C93EA8949F}"/>
              </a:ext>
            </a:extLst>
          </p:cNvPr>
          <p:cNvCxnSpPr>
            <a:stCxn id="176144" idx="3"/>
            <a:endCxn id="176141" idx="1"/>
          </p:cNvCxnSpPr>
          <p:nvPr/>
        </p:nvCxnSpPr>
        <p:spPr>
          <a:xfrm flipV="1">
            <a:off x="6084888" y="4357688"/>
            <a:ext cx="873125" cy="5445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5AB539C-1C16-4716-A9A5-EEC08028CE12}"/>
              </a:ext>
            </a:extLst>
          </p:cNvPr>
          <p:cNvSpPr/>
          <p:nvPr/>
        </p:nvSpPr>
        <p:spPr>
          <a:xfrm>
            <a:off x="3790950" y="5876925"/>
            <a:ext cx="1312863" cy="43021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6DBEC66-C724-4A61-BFCE-B3F71215D8DC}"/>
              </a:ext>
            </a:extLst>
          </p:cNvPr>
          <p:cNvSpPr/>
          <p:nvPr/>
        </p:nvSpPr>
        <p:spPr>
          <a:xfrm>
            <a:off x="4654550" y="5327650"/>
            <a:ext cx="1312863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</a:p>
        </p:txBody>
      </p:sp>
      <p:sp>
        <p:nvSpPr>
          <p:cNvPr id="176149" name="矩形 35">
            <a:extLst>
              <a:ext uri="{FF2B5EF4-FFF2-40B4-BE49-F238E27FC236}">
                <a16:creationId xmlns:a16="http://schemas.microsoft.com/office/drawing/2014/main" id="{E93F9223-D386-466C-8584-A170EE50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963" y="5907088"/>
            <a:ext cx="1976437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資料處理科等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CFB0C53-DAB8-42B4-856F-376B830A1819}"/>
              </a:ext>
            </a:extLst>
          </p:cNvPr>
          <p:cNvCxnSpPr>
            <a:stCxn id="13" idx="3"/>
            <a:endCxn id="30" idx="1"/>
          </p:cNvCxnSpPr>
          <p:nvPr/>
        </p:nvCxnSpPr>
        <p:spPr>
          <a:xfrm flipV="1">
            <a:off x="5967413" y="5391150"/>
            <a:ext cx="971550" cy="15240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16CFCFF6-DFBC-4610-A15C-8FED87254F9E}"/>
              </a:ext>
            </a:extLst>
          </p:cNvPr>
          <p:cNvCxnSpPr>
            <a:stCxn id="28" idx="3"/>
            <a:endCxn id="176149" idx="1"/>
          </p:cNvCxnSpPr>
          <p:nvPr/>
        </p:nvCxnSpPr>
        <p:spPr>
          <a:xfrm>
            <a:off x="5103813" y="6092825"/>
            <a:ext cx="1835150" cy="1428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47533472-BB31-412B-8759-0784C33B0C60}"/>
              </a:ext>
            </a:extLst>
          </p:cNvPr>
          <p:cNvSpPr/>
          <p:nvPr/>
        </p:nvSpPr>
        <p:spPr>
          <a:xfrm>
            <a:off x="852488" y="5487988"/>
            <a:ext cx="2362200" cy="1016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  <a:endParaRPr lang="en-US" altLang="zh-TW" sz="2200" b="1" dirty="0">
              <a:solidFill>
                <a:srgbClr val="F8F8F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應用程式</a:t>
            </a:r>
            <a:endParaRPr lang="en-US" altLang="zh-TW" sz="2200" b="1" dirty="0">
              <a:solidFill>
                <a:srgbClr val="F8F8F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76153" name="標題 1">
            <a:extLst>
              <a:ext uri="{FF2B5EF4-FFF2-40B4-BE49-F238E27FC236}">
                <a16:creationId xmlns:a16="http://schemas.microsoft.com/office/drawing/2014/main" id="{7868BC5B-5B3F-4DCF-BEAB-DE622D34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4/5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B42469C-8341-4250-9430-83D3EA32BA02}"/>
              </a:ext>
            </a:extLst>
          </p:cNvPr>
          <p:cNvSpPr/>
          <p:nvPr/>
        </p:nvSpPr>
        <p:spPr>
          <a:xfrm>
            <a:off x="6938963" y="5067300"/>
            <a:ext cx="1987550" cy="646113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36000" rIns="36000">
            <a:spAutoFit/>
          </a:bodyPr>
          <a:lstStyle/>
          <a:p>
            <a:pPr algn="ctr">
              <a:defRPr/>
            </a:pPr>
            <a:r>
              <a:rPr lang="zh-TW" altLang="en-US" b="1" spc="-150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資料處理科、多媒體設計科、廣告設計科</a:t>
            </a:r>
          </a:p>
        </p:txBody>
      </p:sp>
      <p:graphicFrame>
        <p:nvGraphicFramePr>
          <p:cNvPr id="176155" name="物件 32">
            <a:extLst>
              <a:ext uri="{FF2B5EF4-FFF2-40B4-BE49-F238E27FC236}">
                <a16:creationId xmlns:a16="http://schemas.microsoft.com/office/drawing/2014/main" id="{1884441F-BCF2-45E2-B363-5CBDD703B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825" y="2822575"/>
          <a:ext cx="15970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3" name="PhotoImpact" r:id="rId10" imgW="14595625" imgH="8129852" progId="PI3.Image">
                  <p:embed/>
                </p:oleObj>
              </mc:Choice>
              <mc:Fallback>
                <p:oleObj name="PhotoImpact" r:id="rId10" imgW="14595625" imgH="8129852" progId="PI3.Image">
                  <p:embed/>
                  <p:pic>
                    <p:nvPicPr>
                      <p:cNvPr id="176155" name="物件 32">
                        <a:extLst>
                          <a:ext uri="{FF2B5EF4-FFF2-40B4-BE49-F238E27FC236}">
                            <a16:creationId xmlns:a16="http://schemas.microsoft.com/office/drawing/2014/main" id="{1884441F-BCF2-45E2-B363-5CBDD703B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822575"/>
                        <a:ext cx="15970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6156" name="群組 31">
            <a:extLst>
              <a:ext uri="{FF2B5EF4-FFF2-40B4-BE49-F238E27FC236}">
                <a16:creationId xmlns:a16="http://schemas.microsoft.com/office/drawing/2014/main" id="{E4EE200A-446F-4DE6-AEF4-70E69DB9C61F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1008063"/>
            <a:ext cx="763588" cy="1001712"/>
            <a:chOff x="387715" y="1007347"/>
            <a:chExt cx="763076" cy="1002910"/>
          </a:xfrm>
        </p:grpSpPr>
        <p:graphicFrame>
          <p:nvGraphicFramePr>
            <p:cNvPr id="176157" name="物件 38">
              <a:extLst>
                <a:ext uri="{FF2B5EF4-FFF2-40B4-BE49-F238E27FC236}">
                  <a16:creationId xmlns:a16="http://schemas.microsoft.com/office/drawing/2014/main" id="{6CAA74B8-4978-45C7-B0DB-683A4A8ECC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24" name="PhotoImpact" r:id="rId12" imgW="1075946" imgH="2200660" progId="PI3.Image">
                    <p:embed/>
                  </p:oleObj>
                </mc:Choice>
                <mc:Fallback>
                  <p:oleObj name="PhotoImpact" r:id="rId12" imgW="1075946" imgH="2200660" progId="PI3.Image">
                    <p:embed/>
                    <p:pic>
                      <p:nvPicPr>
                        <p:cNvPr id="176157" name="物件 38">
                          <a:extLst>
                            <a:ext uri="{FF2B5EF4-FFF2-40B4-BE49-F238E27FC236}">
                              <a16:creationId xmlns:a16="http://schemas.microsoft.com/office/drawing/2014/main" id="{6CAA74B8-4978-45C7-B0DB-683A4A8ECC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158" name="物件 40">
              <a:extLst>
                <a:ext uri="{FF2B5EF4-FFF2-40B4-BE49-F238E27FC236}">
                  <a16:creationId xmlns:a16="http://schemas.microsoft.com/office/drawing/2014/main" id="{67672588-D99A-434F-B680-47C327E891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25" name="PhotoImpact" r:id="rId14" imgW="905258" imgH="1847092" progId="PI3.Image">
                    <p:embed/>
                  </p:oleObj>
                </mc:Choice>
                <mc:Fallback>
                  <p:oleObj name="PhotoImpact" r:id="rId14" imgW="905258" imgH="1847092" progId="PI3.Image">
                    <p:embed/>
                    <p:pic>
                      <p:nvPicPr>
                        <p:cNvPr id="176158" name="物件 40">
                          <a:extLst>
                            <a:ext uri="{FF2B5EF4-FFF2-40B4-BE49-F238E27FC236}">
                              <a16:creationId xmlns:a16="http://schemas.microsoft.com/office/drawing/2014/main" id="{67672588-D99A-434F-B680-47C327E891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標題 1">
            <a:extLst>
              <a:ext uri="{FF2B5EF4-FFF2-40B4-BE49-F238E27FC236}">
                <a16:creationId xmlns:a16="http://schemas.microsoft.com/office/drawing/2014/main" id="{38924355-64D8-40F0-A12D-B3346F766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5" y="439897"/>
            <a:ext cx="8350250" cy="777875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A458A74-703A-4C1C-8C14-953644D7E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35822"/>
              </p:ext>
            </p:extLst>
          </p:nvPr>
        </p:nvGraphicFramePr>
        <p:xfrm>
          <a:off x="238124" y="1420811"/>
          <a:ext cx="8569326" cy="475456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40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3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終端產品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製造</a:t>
                      </a:r>
                      <a:r>
                        <a:rPr 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/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服務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職業分類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技高專業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群科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科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技校</a:t>
                      </a: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院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33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智慧型手機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造型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altLang="zh-TW" sz="2000" b="1" kern="0" dirty="0">
                          <a:effectLst/>
                        </a:rPr>
                        <a:t>機身結構設計與製造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</a:rPr>
                        <a:t>造型</a:t>
                      </a:r>
                      <a:r>
                        <a:rPr lang="zh-TW" sz="2000" b="1" kern="0" dirty="0">
                          <a:effectLst/>
                        </a:rPr>
                        <a:t>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製圖科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電腦機械</a:t>
                      </a:r>
                      <a:r>
                        <a:rPr lang="zh-TW" sz="2000" b="1" kern="0" dirty="0">
                          <a:effectLst/>
                        </a:rPr>
                        <a:t>製圖科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工業設計系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模具製造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模具科、機械科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機械工程系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電路系統設計與製造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0" dirty="0">
                          <a:effectLst/>
                        </a:rPr>
                        <a:t>IC</a:t>
                      </a:r>
                      <a:r>
                        <a:rPr lang="zh-TW" altLang="en-US" sz="2000" b="1" kern="0" dirty="0">
                          <a:effectLst/>
                        </a:rPr>
                        <a:t>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</a:rPr>
                        <a:t>資訊科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sz="2000" b="1" kern="0" dirty="0">
                          <a:effectLst/>
                        </a:rPr>
                        <a:t>電子科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電子工程系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電機工程系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</a:t>
                      </a:r>
                      <a:r>
                        <a:rPr lang="zh-TW" altLang="en-US" sz="2000" b="1" kern="0" dirty="0">
                          <a:effectLst/>
                        </a:rPr>
                        <a:t>電路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電子科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sz="2000" b="1" kern="0" dirty="0">
                          <a:effectLst/>
                        </a:rPr>
                        <a:t>資訊科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0" dirty="0">
                          <a:effectLst/>
                        </a:rPr>
                        <a:t>應用程式與數位內容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程式設計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資訊科</a:t>
                      </a:r>
                      <a:br>
                        <a:rPr lang="en-US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網頁設計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br>
                        <a:rPr lang="en-US" sz="2000" b="1" kern="0" dirty="0">
                          <a:effectLst/>
                        </a:rPr>
                      </a:br>
                      <a:r>
                        <a:rPr lang="zh-TW" altLang="en-US" sz="2000" b="1" kern="0" dirty="0">
                          <a:effectLst/>
                        </a:rPr>
                        <a:t>多媒體設計</a:t>
                      </a:r>
                      <a:r>
                        <a:rPr lang="zh-TW" sz="2000" b="1" kern="0" dirty="0">
                          <a:effectLst/>
                        </a:rPr>
                        <a:t>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0" dirty="0">
                          <a:effectLst/>
                        </a:rPr>
                        <a:t>多媒體設計系等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資料應用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7201" name="文字方塊 2">
            <a:extLst>
              <a:ext uri="{FF2B5EF4-FFF2-40B4-BE49-F238E27FC236}">
                <a16:creationId xmlns:a16="http://schemas.microsoft.com/office/drawing/2014/main" id="{265232F0-6640-4202-AD06-07F2D658D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39" y="6253163"/>
            <a:ext cx="5672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其他：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</a:t>
            </a: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金融科技、影音串流、電子商務、廣告行銷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grpSp>
        <p:nvGrpSpPr>
          <p:cNvPr id="177202" name="群組 6">
            <a:extLst>
              <a:ext uri="{FF2B5EF4-FFF2-40B4-BE49-F238E27FC236}">
                <a16:creationId xmlns:a16="http://schemas.microsoft.com/office/drawing/2014/main" id="{A897D0A1-19A7-49C4-908D-B28AE2EF437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184079"/>
            <a:ext cx="833643" cy="1161615"/>
            <a:chOff x="387715" y="1049814"/>
            <a:chExt cx="833085" cy="1163004"/>
          </a:xfrm>
        </p:grpSpPr>
        <p:graphicFrame>
          <p:nvGraphicFramePr>
            <p:cNvPr id="177203" name="物件 7">
              <a:extLst>
                <a:ext uri="{FF2B5EF4-FFF2-40B4-BE49-F238E27FC236}">
                  <a16:creationId xmlns:a16="http://schemas.microsoft.com/office/drawing/2014/main" id="{BEA630FD-CA80-4019-A1CE-8698097D5E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8" name="PhotoImpact" r:id="rId3" imgW="1075946" imgH="2200660" progId="PI3.Image">
                    <p:embed/>
                  </p:oleObj>
                </mc:Choice>
                <mc:Fallback>
                  <p:oleObj name="PhotoImpact" r:id="rId3" imgW="1075946" imgH="2200660" progId="PI3.Image">
                    <p:embed/>
                    <p:pic>
                      <p:nvPicPr>
                        <p:cNvPr id="177203" name="物件 7">
                          <a:extLst>
                            <a:ext uri="{FF2B5EF4-FFF2-40B4-BE49-F238E27FC236}">
                              <a16:creationId xmlns:a16="http://schemas.microsoft.com/office/drawing/2014/main" id="{BEA630FD-CA80-4019-A1CE-8698097D5E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204" name="物件 8">
              <a:extLst>
                <a:ext uri="{FF2B5EF4-FFF2-40B4-BE49-F238E27FC236}">
                  <a16:creationId xmlns:a16="http://schemas.microsoft.com/office/drawing/2014/main" id="{BF83CAC6-AD5E-4209-BB2A-274A6DBB67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70514"/>
                </p:ext>
              </p:extLst>
            </p:nvPr>
          </p:nvGraphicFramePr>
          <p:xfrm>
            <a:off x="753577" y="1257945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9" name="PhotoImpact" r:id="rId5" imgW="905258" imgH="1847092" progId="PI3.Image">
                    <p:embed/>
                  </p:oleObj>
                </mc:Choice>
                <mc:Fallback>
                  <p:oleObj name="PhotoImpact" r:id="rId5" imgW="905258" imgH="1847092" progId="PI3.Image">
                    <p:embed/>
                    <p:pic>
                      <p:nvPicPr>
                        <p:cNvPr id="177204" name="物件 8">
                          <a:extLst>
                            <a:ext uri="{FF2B5EF4-FFF2-40B4-BE49-F238E27FC236}">
                              <a16:creationId xmlns:a16="http://schemas.microsoft.com/office/drawing/2014/main" id="{BF83CAC6-AD5E-4209-BB2A-274A6DBB67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577" y="1257945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06537"/>
            <a:ext cx="9144000" cy="838894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高中與技職的升學進路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39F35E-394D-4306-B0A0-3DF7E2E5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群組 62"/>
          <p:cNvGrpSpPr>
            <a:grpSpLocks/>
          </p:cNvGrpSpPr>
          <p:nvPr/>
        </p:nvGrpSpPr>
        <p:grpSpPr bwMode="auto">
          <a:xfrm>
            <a:off x="443104" y="838200"/>
            <a:ext cx="8472296" cy="5791200"/>
            <a:chOff x="468313" y="1460500"/>
            <a:chExt cx="8223250" cy="5186363"/>
          </a:xfrm>
        </p:grpSpPr>
        <p:grpSp>
          <p:nvGrpSpPr>
            <p:cNvPr id="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11" name="Picture 2" descr="04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強化通識能力</a:t>
                </a:r>
              </a:p>
            </p:txBody>
          </p:sp>
          <p:sp>
            <p:nvSpPr>
              <p:cNvPr id="13" name="矩形 12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培養專門技術及職業能力</a:t>
                </a:r>
              </a:p>
            </p:txBody>
          </p:sp>
          <p:sp>
            <p:nvSpPr>
              <p:cNvPr id="14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zh-TW" altLang="en-US" sz="2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endParaRPr lang="zh-TW" altLang="en-US" sz="20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 bwMode="auto">
              <a:xfrm>
                <a:off x="1354600" y="4365663"/>
                <a:ext cx="1290012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zh-TW" altLang="en-US" sz="20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6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</a:p>
            </p:txBody>
          </p:sp>
          <p:sp>
            <p:nvSpPr>
              <p:cNvPr id="18" name="矩形 17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 bwMode="auto">
              <a:xfrm>
                <a:off x="6442915" y="4365663"/>
                <a:ext cx="1266804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4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b="1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4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1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22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44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5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7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3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38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9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1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3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4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7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29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30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31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1600" b="1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b="1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32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科大</a:t>
                </a: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33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34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35" name="圖案 34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6" name="手繪多邊形 35"/>
                <p:cNvSpPr/>
                <p:nvPr/>
              </p:nvSpPr>
              <p:spPr>
                <a:xfrm>
                  <a:off x="-513127" y="1266138"/>
                  <a:ext cx="1648046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b="1" dirty="0"/>
                </a:p>
              </p:txBody>
            </p:sp>
            <p:sp>
              <p:nvSpPr>
                <p:cNvPr id="37" name="圖案 36"/>
                <p:cNvSpPr/>
                <p:nvPr/>
              </p:nvSpPr>
              <p:spPr>
                <a:xfrm rot="1561976" flipH="1">
                  <a:off x="2648475" y="2904324"/>
                  <a:ext cx="2446583" cy="244102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9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1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14009" y="287163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國中教育會考注意事項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293923" y="1197392"/>
            <a:ext cx="8613935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會考為</a:t>
            </a:r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檢測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年學力而設計，</a:t>
            </a:r>
            <a:r>
              <a: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每位同學必須報名參加</a:t>
            </a:r>
            <a:endParaRPr lang="en-US" altLang="zh-TW" sz="2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2636" y="2155217"/>
            <a:ext cx="8613934" cy="73577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免報名費</a:t>
            </a:r>
            <a:r>
              <a:rPr lang="zh-TW" altLang="en-US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，採集中考場考試，</a:t>
            </a:r>
            <a:r>
              <a:rPr lang="zh-TW" alt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試場</a:t>
            </a:r>
            <a:r>
              <a:rPr lang="zh-TW" altLang="zh-TW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全面開放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冷氣服務</a:t>
            </a:r>
            <a:endParaRPr lang="en-US" altLang="zh-TW" sz="2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65033" y="3051337"/>
            <a:ext cx="8613934" cy="83005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身心障礙</a:t>
            </a:r>
            <a:r>
              <a:rPr lang="zh-TW" altLang="en-US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、突發傷病或懷孕學生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可申請特殊試場應</a:t>
            </a:r>
            <a:r>
              <a:rPr lang="zh-TW" altLang="zh-TW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考服務</a:t>
            </a:r>
            <a:endParaRPr lang="zh-TW" altLang="en-US" sz="2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3052" y="4022230"/>
            <a:ext cx="8585914" cy="113496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試場一般違規採計點方式處理，每記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點扣會考積分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彰化區每記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點扣會考積分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0.45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分，五專則扣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0.15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93052" y="5385620"/>
            <a:ext cx="8585915" cy="9421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會考考題為難易適中，每一位學生皆由基礎等級出發，再努力一點，即可達精熟水準</a:t>
            </a:r>
            <a:endParaRPr lang="en-US" altLang="zh-TW" sz="2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461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19705"/>
            <a:ext cx="4022356" cy="8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027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42"/>
          <p:cNvSpPr>
            <a:spLocks noChangeShapeType="1"/>
          </p:cNvSpPr>
          <p:nvPr/>
        </p:nvSpPr>
        <p:spPr bwMode="auto">
          <a:xfrm flipV="1">
            <a:off x="5986463" y="3455134"/>
            <a:ext cx="0" cy="339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27" name="Text Box 43"/>
          <p:cNvSpPr txBox="1">
            <a:spLocks noChangeArrowheads="1"/>
          </p:cNvSpPr>
          <p:nvPr/>
        </p:nvSpPr>
        <p:spPr bwMode="auto">
          <a:xfrm>
            <a:off x="3203575" y="1372334"/>
            <a:ext cx="4668838" cy="3968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科技大學、技術學院研究所</a:t>
            </a:r>
          </a:p>
        </p:txBody>
      </p:sp>
      <p:sp>
        <p:nvSpPr>
          <p:cNvPr id="154628" name="Line 44"/>
          <p:cNvSpPr>
            <a:spLocks noChangeShapeType="1"/>
          </p:cNvSpPr>
          <p:nvPr/>
        </p:nvSpPr>
        <p:spPr bwMode="auto">
          <a:xfrm flipV="1">
            <a:off x="2411413" y="4588609"/>
            <a:ext cx="1587" cy="7635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29" name="Line 45"/>
          <p:cNvSpPr>
            <a:spLocks noChangeShapeType="1"/>
          </p:cNvSpPr>
          <p:nvPr/>
        </p:nvSpPr>
        <p:spPr bwMode="auto">
          <a:xfrm flipV="1">
            <a:off x="1619250" y="4575909"/>
            <a:ext cx="19050" cy="744537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0" name="Line 46"/>
          <p:cNvSpPr>
            <a:spLocks noChangeShapeType="1"/>
          </p:cNvSpPr>
          <p:nvPr/>
        </p:nvSpPr>
        <p:spPr bwMode="auto">
          <a:xfrm flipV="1">
            <a:off x="6877050" y="1799371"/>
            <a:ext cx="0" cy="884238"/>
          </a:xfrm>
          <a:prstGeom prst="line">
            <a:avLst/>
          </a:prstGeom>
          <a:noFill/>
          <a:ln w="5715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1" name="Text Box 47"/>
          <p:cNvSpPr txBox="1">
            <a:spLocks noChangeArrowheads="1"/>
          </p:cNvSpPr>
          <p:nvPr/>
        </p:nvSpPr>
        <p:spPr bwMode="auto">
          <a:xfrm>
            <a:off x="1020763" y="864334"/>
            <a:ext cx="210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CC0000"/>
                </a:solidFill>
                <a:latin typeface="Calibri" pitchFamily="34" charset="0"/>
                <a:ea typeface="華康魏碑體"/>
                <a:cs typeface="華康魏碑體"/>
              </a:rPr>
              <a:t>普通教育體系</a:t>
            </a:r>
          </a:p>
        </p:txBody>
      </p:sp>
      <p:sp>
        <p:nvSpPr>
          <p:cNvPr id="154632" name="Text Box 48"/>
          <p:cNvSpPr txBox="1">
            <a:spLocks noChangeArrowheads="1"/>
          </p:cNvSpPr>
          <p:nvPr/>
        </p:nvSpPr>
        <p:spPr bwMode="auto">
          <a:xfrm>
            <a:off x="4572000" y="864334"/>
            <a:ext cx="217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CC0000"/>
                </a:solidFill>
                <a:latin typeface="Calibri" pitchFamily="34" charset="0"/>
                <a:ea typeface="華康魏碑體"/>
                <a:cs typeface="華康魏碑體"/>
              </a:rPr>
              <a:t>技職教育體系</a:t>
            </a:r>
          </a:p>
        </p:txBody>
      </p:sp>
      <p:sp>
        <p:nvSpPr>
          <p:cNvPr id="154633" name="Text Box 49"/>
          <p:cNvSpPr txBox="1">
            <a:spLocks noChangeArrowheads="1"/>
          </p:cNvSpPr>
          <p:nvPr/>
        </p:nvSpPr>
        <p:spPr bwMode="auto">
          <a:xfrm>
            <a:off x="742950" y="1372334"/>
            <a:ext cx="2244725" cy="396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大學研究所</a:t>
            </a:r>
          </a:p>
        </p:txBody>
      </p:sp>
      <p:sp>
        <p:nvSpPr>
          <p:cNvPr id="154634" name="Text Box 50"/>
          <p:cNvSpPr txBox="1">
            <a:spLocks noChangeArrowheads="1"/>
          </p:cNvSpPr>
          <p:nvPr/>
        </p:nvSpPr>
        <p:spPr bwMode="auto">
          <a:xfrm>
            <a:off x="6738938" y="3744059"/>
            <a:ext cx="1241425" cy="21510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endParaRPr kumimoji="0" lang="en-US" altLang="zh-TW" sz="16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zh-TW" altLang="en-US" sz="1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專科學校及技術學院、科技大學附設專科部</a:t>
            </a: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五年制</a:t>
            </a: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五專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154635" name="Line 51"/>
          <p:cNvSpPr>
            <a:spLocks noChangeShapeType="1"/>
          </p:cNvSpPr>
          <p:nvPr/>
        </p:nvSpPr>
        <p:spPr bwMode="auto">
          <a:xfrm flipH="1" flipV="1">
            <a:off x="1258888" y="5842734"/>
            <a:ext cx="0" cy="468312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6" name="Line 52"/>
          <p:cNvSpPr>
            <a:spLocks noChangeShapeType="1"/>
          </p:cNvSpPr>
          <p:nvPr/>
        </p:nvSpPr>
        <p:spPr bwMode="auto">
          <a:xfrm flipH="1" flipV="1">
            <a:off x="6288088" y="4607659"/>
            <a:ext cx="12700" cy="7921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7" name="Text Box 53"/>
          <p:cNvSpPr txBox="1">
            <a:spLocks noChangeArrowheads="1"/>
          </p:cNvSpPr>
          <p:nvPr/>
        </p:nvSpPr>
        <p:spPr bwMode="auto">
          <a:xfrm>
            <a:off x="5459413" y="3744059"/>
            <a:ext cx="1273175" cy="8540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60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二年制</a:t>
            </a:r>
          </a:p>
          <a:p>
            <a:pPr algn="ctr" eaLnBrk="1" hangingPunct="1">
              <a:lnSpc>
                <a:spcPct val="80000"/>
              </a:lnSpc>
              <a:spcBef>
                <a:spcPct val="30000"/>
              </a:spcBef>
            </a:pP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二專</a:t>
            </a: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kumimoji="0" lang="en-US" altLang="zh-TW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4638" name="Text Box 54"/>
          <p:cNvSpPr txBox="1">
            <a:spLocks noChangeArrowheads="1"/>
          </p:cNvSpPr>
          <p:nvPr/>
        </p:nvSpPr>
        <p:spPr bwMode="auto">
          <a:xfrm>
            <a:off x="8075613" y="4696559"/>
            <a:ext cx="431800" cy="119221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600" b="1">
                <a:latin typeface="Calibri" pitchFamily="34" charset="0"/>
                <a:ea typeface="標楷體" pitchFamily="65" charset="-120"/>
              </a:rPr>
              <a:t>中等教育</a:t>
            </a:r>
          </a:p>
        </p:txBody>
      </p:sp>
      <p:cxnSp>
        <p:nvCxnSpPr>
          <p:cNvPr id="154639" name="AutoShape 55"/>
          <p:cNvCxnSpPr>
            <a:cxnSpLocks noChangeShapeType="1"/>
          </p:cNvCxnSpPr>
          <p:nvPr/>
        </p:nvCxnSpPr>
        <p:spPr bwMode="auto">
          <a:xfrm rot="16200000" flipH="1">
            <a:off x="4109244" y="160277"/>
            <a:ext cx="777875" cy="4056063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rgbClr val="993366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0" name="Text Box 56"/>
          <p:cNvSpPr txBox="1">
            <a:spLocks noChangeArrowheads="1"/>
          </p:cNvSpPr>
          <p:nvPr/>
        </p:nvSpPr>
        <p:spPr bwMode="auto">
          <a:xfrm>
            <a:off x="5445125" y="2518509"/>
            <a:ext cx="2455863" cy="911225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科技大學、技術學院大學部二年制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二技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</a:p>
        </p:txBody>
      </p:sp>
      <p:cxnSp>
        <p:nvCxnSpPr>
          <p:cNvPr id="154641" name="AutoShape 57"/>
          <p:cNvCxnSpPr>
            <a:cxnSpLocks noChangeShapeType="1"/>
          </p:cNvCxnSpPr>
          <p:nvPr/>
        </p:nvCxnSpPr>
        <p:spPr bwMode="auto">
          <a:xfrm rot="5400000">
            <a:off x="4121944" y="3833753"/>
            <a:ext cx="971550" cy="2519362"/>
          </a:xfrm>
          <a:prstGeom prst="bentConnector3">
            <a:avLst>
              <a:gd name="adj1" fmla="val 50083"/>
            </a:avLst>
          </a:prstGeom>
          <a:noFill/>
          <a:ln w="57150">
            <a:solidFill>
              <a:srgbClr val="FF99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2" name="Line 58"/>
          <p:cNvSpPr>
            <a:spLocks noChangeShapeType="1"/>
          </p:cNvSpPr>
          <p:nvPr/>
        </p:nvSpPr>
        <p:spPr bwMode="auto">
          <a:xfrm flipV="1">
            <a:off x="4643438" y="4579084"/>
            <a:ext cx="0" cy="74771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4643" name="AutoShape 59"/>
          <p:cNvCxnSpPr>
            <a:cxnSpLocks noChangeShapeType="1"/>
          </p:cNvCxnSpPr>
          <p:nvPr/>
        </p:nvCxnSpPr>
        <p:spPr bwMode="auto">
          <a:xfrm rot="5400000">
            <a:off x="3133725" y="357921"/>
            <a:ext cx="1028700" cy="3911600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chemeClr val="bg2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4" name="Line 60"/>
          <p:cNvSpPr>
            <a:spLocks noChangeShapeType="1"/>
          </p:cNvSpPr>
          <p:nvPr/>
        </p:nvSpPr>
        <p:spPr bwMode="auto">
          <a:xfrm flipH="1" flipV="1">
            <a:off x="4859338" y="1799371"/>
            <a:ext cx="0" cy="863600"/>
          </a:xfrm>
          <a:prstGeom prst="line">
            <a:avLst/>
          </a:prstGeom>
          <a:noFill/>
          <a:ln w="5715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45" name="Line 61"/>
          <p:cNvSpPr>
            <a:spLocks noChangeShapeType="1"/>
          </p:cNvSpPr>
          <p:nvPr/>
        </p:nvSpPr>
        <p:spPr bwMode="auto">
          <a:xfrm flipH="1" flipV="1">
            <a:off x="1954213" y="1799371"/>
            <a:ext cx="25400" cy="873125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46" name="Text Box 62"/>
          <p:cNvSpPr txBox="1">
            <a:spLocks noChangeArrowheads="1"/>
          </p:cNvSpPr>
          <p:nvPr/>
        </p:nvSpPr>
        <p:spPr bwMode="auto">
          <a:xfrm>
            <a:off x="827088" y="2518509"/>
            <a:ext cx="2089150" cy="20605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0" lang="en-US" altLang="zh-TW" sz="200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spcBef>
                <a:spcPct val="3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大學</a:t>
            </a:r>
          </a:p>
          <a:p>
            <a:pPr algn="ctr" eaLnBrk="1" hangingPunct="1">
              <a:spcBef>
                <a:spcPct val="30000"/>
              </a:spcBef>
            </a:pPr>
            <a:endParaRPr kumimoji="0" lang="zh-TW" altLang="en-US" sz="20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spcBef>
                <a:spcPct val="30000"/>
              </a:spcBef>
            </a:pPr>
            <a:endParaRPr kumimoji="0" lang="en-US" altLang="zh-TW" sz="200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</p:txBody>
      </p:sp>
      <p:cxnSp>
        <p:nvCxnSpPr>
          <p:cNvPr id="154647" name="AutoShape 63"/>
          <p:cNvCxnSpPr>
            <a:cxnSpLocks noChangeShapeType="1"/>
          </p:cNvCxnSpPr>
          <p:nvPr/>
        </p:nvCxnSpPr>
        <p:spPr bwMode="auto">
          <a:xfrm rot="5400000">
            <a:off x="2413000" y="3145571"/>
            <a:ext cx="1028700" cy="3911600"/>
          </a:xfrm>
          <a:prstGeom prst="bentConnector3">
            <a:avLst>
              <a:gd name="adj1" fmla="val 62190"/>
            </a:avLst>
          </a:prstGeom>
          <a:noFill/>
          <a:ln w="47625">
            <a:solidFill>
              <a:srgbClr val="969696"/>
            </a:solidFill>
            <a:prstDash val="sysDot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8" name="Text Box 64"/>
          <p:cNvSpPr txBox="1">
            <a:spLocks noChangeArrowheads="1"/>
          </p:cNvSpPr>
          <p:nvPr/>
        </p:nvSpPr>
        <p:spPr bwMode="auto">
          <a:xfrm>
            <a:off x="420688" y="5328384"/>
            <a:ext cx="1619250" cy="5746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高中</a:t>
            </a:r>
          </a:p>
        </p:txBody>
      </p:sp>
      <p:cxnSp>
        <p:nvCxnSpPr>
          <p:cNvPr id="154649" name="AutoShape 65"/>
          <p:cNvCxnSpPr>
            <a:cxnSpLocks noChangeShapeType="1"/>
          </p:cNvCxnSpPr>
          <p:nvPr/>
        </p:nvCxnSpPr>
        <p:spPr bwMode="auto">
          <a:xfrm rot="16200000" flipH="1">
            <a:off x="3258344" y="3400365"/>
            <a:ext cx="777875" cy="3192463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rgbClr val="FF9900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50" name="Text Box 66"/>
          <p:cNvSpPr txBox="1">
            <a:spLocks noChangeArrowheads="1"/>
          </p:cNvSpPr>
          <p:nvPr/>
        </p:nvSpPr>
        <p:spPr bwMode="auto">
          <a:xfrm>
            <a:off x="3906838" y="5339496"/>
            <a:ext cx="2700337" cy="5635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高職</a:t>
            </a:r>
          </a:p>
        </p:txBody>
      </p:sp>
      <p:sp>
        <p:nvSpPr>
          <p:cNvPr id="154651" name="Text Box 67"/>
          <p:cNvSpPr txBox="1">
            <a:spLocks noChangeArrowheads="1"/>
          </p:cNvSpPr>
          <p:nvPr/>
        </p:nvSpPr>
        <p:spPr bwMode="auto">
          <a:xfrm>
            <a:off x="3225800" y="2518509"/>
            <a:ext cx="2055813" cy="206375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endParaRPr kumimoji="0" lang="en-US" altLang="zh-TW" sz="20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科技大學、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技術學院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大學部四年制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四技</a:t>
            </a: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kumimoji="0" lang="en-US" altLang="zh-TW" sz="2000" b="1"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endParaRPr kumimoji="0" lang="en-US" altLang="zh-TW" sz="2000" b="1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4652" name="Text Box 68"/>
          <p:cNvSpPr txBox="1">
            <a:spLocks noChangeArrowheads="1"/>
          </p:cNvSpPr>
          <p:nvPr/>
        </p:nvSpPr>
        <p:spPr bwMode="auto">
          <a:xfrm>
            <a:off x="8075613" y="2524859"/>
            <a:ext cx="431800" cy="211455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大學教育</a:t>
            </a:r>
          </a:p>
        </p:txBody>
      </p:sp>
      <p:sp>
        <p:nvSpPr>
          <p:cNvPr id="154653" name="Line 69"/>
          <p:cNvSpPr>
            <a:spLocks noChangeShapeType="1"/>
          </p:cNvSpPr>
          <p:nvPr/>
        </p:nvSpPr>
        <p:spPr bwMode="auto">
          <a:xfrm flipH="1" flipV="1">
            <a:off x="2967038" y="5903059"/>
            <a:ext cx="0" cy="3968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54" name="Line 70"/>
          <p:cNvSpPr>
            <a:spLocks noChangeShapeType="1"/>
          </p:cNvSpPr>
          <p:nvPr/>
        </p:nvSpPr>
        <p:spPr bwMode="auto">
          <a:xfrm flipH="1" flipV="1">
            <a:off x="5292725" y="5903059"/>
            <a:ext cx="7938" cy="4095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55" name="Line 71"/>
          <p:cNvSpPr>
            <a:spLocks noChangeShapeType="1"/>
          </p:cNvSpPr>
          <p:nvPr/>
        </p:nvSpPr>
        <p:spPr bwMode="auto">
          <a:xfrm flipH="1" flipV="1">
            <a:off x="7297738" y="5903059"/>
            <a:ext cx="0" cy="3968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9336" name="Text Box 72"/>
          <p:cNvSpPr txBox="1">
            <a:spLocks noChangeArrowheads="1"/>
          </p:cNvSpPr>
          <p:nvPr/>
        </p:nvSpPr>
        <p:spPr bwMode="auto">
          <a:xfrm>
            <a:off x="415925" y="6180871"/>
            <a:ext cx="7500938" cy="3968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標楷體" pitchFamily="65" charset="-120"/>
              </a:rPr>
              <a:t>國  民  中  學</a:t>
            </a:r>
          </a:p>
        </p:txBody>
      </p:sp>
      <p:sp>
        <p:nvSpPr>
          <p:cNvPr id="154657" name="Text Box 73"/>
          <p:cNvSpPr txBox="1">
            <a:spLocks noChangeArrowheads="1"/>
          </p:cNvSpPr>
          <p:nvPr/>
        </p:nvSpPr>
        <p:spPr bwMode="auto">
          <a:xfrm>
            <a:off x="8532813" y="3815496"/>
            <a:ext cx="431800" cy="208756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專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教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育</a:t>
            </a:r>
          </a:p>
        </p:txBody>
      </p:sp>
      <p:sp>
        <p:nvSpPr>
          <p:cNvPr id="154658" name="Line 74"/>
          <p:cNvSpPr>
            <a:spLocks noChangeShapeType="1"/>
          </p:cNvSpPr>
          <p:nvPr/>
        </p:nvSpPr>
        <p:spPr bwMode="auto">
          <a:xfrm flipV="1">
            <a:off x="7250113" y="3455134"/>
            <a:ext cx="0" cy="339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4659" name="AutoShape 75"/>
          <p:cNvCxnSpPr>
            <a:cxnSpLocks noChangeShapeType="1"/>
          </p:cNvCxnSpPr>
          <p:nvPr/>
        </p:nvCxnSpPr>
        <p:spPr bwMode="auto">
          <a:xfrm rot="-5400000">
            <a:off x="2960688" y="4188558"/>
            <a:ext cx="769938" cy="1579563"/>
          </a:xfrm>
          <a:prstGeom prst="bentConnector3">
            <a:avLst>
              <a:gd name="adj1" fmla="val 61236"/>
            </a:avLst>
          </a:prstGeom>
          <a:noFill/>
          <a:ln w="57150">
            <a:solidFill>
              <a:srgbClr val="FF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60" name="Text Box 78"/>
          <p:cNvSpPr txBox="1">
            <a:spLocks noChangeArrowheads="1"/>
          </p:cNvSpPr>
          <p:nvPr/>
        </p:nvSpPr>
        <p:spPr bwMode="auto">
          <a:xfrm>
            <a:off x="2141538" y="5339496"/>
            <a:ext cx="1619250" cy="5635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綜合高中</a:t>
            </a:r>
          </a:p>
        </p:txBody>
      </p:sp>
      <p:sp>
        <p:nvSpPr>
          <p:cNvPr id="154661" name="Line 79"/>
          <p:cNvSpPr>
            <a:spLocks noChangeShapeType="1"/>
          </p:cNvSpPr>
          <p:nvPr/>
        </p:nvSpPr>
        <p:spPr bwMode="auto">
          <a:xfrm flipV="1">
            <a:off x="4284663" y="2159734"/>
            <a:ext cx="0" cy="576262"/>
          </a:xfrm>
          <a:prstGeom prst="line">
            <a:avLst/>
          </a:prstGeom>
          <a:noFill/>
          <a:ln w="47625">
            <a:solidFill>
              <a:srgbClr val="99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D02B29F-09C5-47CC-9430-BA0A0C1B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80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36"/>
          <p:cNvGrpSpPr>
            <a:grpSpLocks/>
          </p:cNvGrpSpPr>
          <p:nvPr/>
        </p:nvGrpSpPr>
        <p:grpSpPr bwMode="auto">
          <a:xfrm>
            <a:off x="1555750" y="1435894"/>
            <a:ext cx="5249863" cy="225425"/>
            <a:chOff x="1701" y="1842"/>
            <a:chExt cx="2041" cy="318"/>
          </a:xfrm>
        </p:grpSpPr>
        <p:sp>
          <p:nvSpPr>
            <p:cNvPr id="155741" name="Line 37"/>
            <p:cNvSpPr>
              <a:spLocks noChangeShapeType="1"/>
            </p:cNvSpPr>
            <p:nvPr/>
          </p:nvSpPr>
          <p:spPr bwMode="auto">
            <a:xfrm>
              <a:off x="1701" y="1842"/>
              <a:ext cx="0" cy="31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2" name="Line 38"/>
            <p:cNvSpPr>
              <a:spLocks noChangeShapeType="1"/>
            </p:cNvSpPr>
            <p:nvPr/>
          </p:nvSpPr>
          <p:spPr bwMode="auto">
            <a:xfrm>
              <a:off x="1701" y="2160"/>
              <a:ext cx="2041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3" name="Line 39"/>
            <p:cNvSpPr>
              <a:spLocks noChangeShapeType="1"/>
            </p:cNvSpPr>
            <p:nvPr/>
          </p:nvSpPr>
          <p:spPr bwMode="auto">
            <a:xfrm flipV="1">
              <a:off x="3742" y="1842"/>
              <a:ext cx="0" cy="31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5651" name="Rectangle 10"/>
          <p:cNvSpPr>
            <a:spLocks noChangeArrowheads="1"/>
          </p:cNvSpPr>
          <p:nvPr/>
        </p:nvSpPr>
        <p:spPr bwMode="auto">
          <a:xfrm>
            <a:off x="974725" y="3547269"/>
            <a:ext cx="361950" cy="1958975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1400">
                <a:latin typeface="Calibri" pitchFamily="34" charset="0"/>
              </a:rPr>
              <a:t>        </a:t>
            </a:r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五專前</a:t>
            </a:r>
            <a:r>
              <a:rPr kumimoji="0" lang="en-US" altLang="zh-TW" sz="1200">
                <a:solidFill>
                  <a:srgbClr val="9900CC"/>
                </a:solidFill>
                <a:latin typeface="Calibri" pitchFamily="34" charset="0"/>
              </a:rPr>
              <a:t>3</a:t>
            </a:r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年階段</a:t>
            </a:r>
          </a:p>
        </p:txBody>
      </p:sp>
      <p:sp>
        <p:nvSpPr>
          <p:cNvPr id="155652" name="Rectangle 11"/>
          <p:cNvSpPr>
            <a:spLocks noChangeArrowheads="1"/>
          </p:cNvSpPr>
          <p:nvPr/>
        </p:nvSpPr>
        <p:spPr bwMode="auto">
          <a:xfrm>
            <a:off x="974725" y="3393281"/>
            <a:ext cx="361950" cy="5889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五專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後</a:t>
            </a:r>
            <a:r>
              <a:rPr kumimoji="0" lang="en-US" altLang="zh-TW" sz="1200" b="1">
                <a:solidFill>
                  <a:srgbClr val="FFFF66"/>
                </a:solidFill>
                <a:latin typeface="Calibri" pitchFamily="34" charset="0"/>
              </a:rPr>
              <a:t>2</a:t>
            </a:r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年</a:t>
            </a:r>
          </a:p>
        </p:txBody>
      </p:sp>
      <p:sp>
        <p:nvSpPr>
          <p:cNvPr id="155653" name="Rectangle 12"/>
          <p:cNvSpPr>
            <a:spLocks noChangeArrowheads="1"/>
          </p:cNvSpPr>
          <p:nvPr/>
        </p:nvSpPr>
        <p:spPr bwMode="auto">
          <a:xfrm>
            <a:off x="1481138" y="3380581"/>
            <a:ext cx="363537" cy="5873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二專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階段</a:t>
            </a:r>
          </a:p>
        </p:txBody>
      </p:sp>
      <p:sp>
        <p:nvSpPr>
          <p:cNvPr id="155654" name="Rectangle 13"/>
          <p:cNvSpPr>
            <a:spLocks noChangeArrowheads="1"/>
          </p:cNvSpPr>
          <p:nvPr/>
        </p:nvSpPr>
        <p:spPr bwMode="auto">
          <a:xfrm>
            <a:off x="974725" y="2167731"/>
            <a:ext cx="869950" cy="7270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二技階段</a:t>
            </a:r>
          </a:p>
        </p:txBody>
      </p:sp>
      <p:sp>
        <p:nvSpPr>
          <p:cNvPr id="155655" name="Rectangle 14"/>
          <p:cNvSpPr>
            <a:spLocks noChangeArrowheads="1"/>
          </p:cNvSpPr>
          <p:nvPr/>
        </p:nvSpPr>
        <p:spPr bwMode="auto">
          <a:xfrm>
            <a:off x="874713" y="6095206"/>
            <a:ext cx="4718050" cy="5810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Calibri" pitchFamily="34" charset="0"/>
              </a:rPr>
              <a:t>國中</a:t>
            </a:r>
          </a:p>
        </p:txBody>
      </p:sp>
      <p:sp>
        <p:nvSpPr>
          <p:cNvPr id="155656" name="Rectangle 15"/>
          <p:cNvSpPr>
            <a:spLocks noChangeArrowheads="1"/>
          </p:cNvSpPr>
          <p:nvPr/>
        </p:nvSpPr>
        <p:spPr bwMode="auto">
          <a:xfrm>
            <a:off x="5667375" y="6095206"/>
            <a:ext cx="1793875" cy="5810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400">
                <a:latin typeface="Calibri" pitchFamily="34" charset="0"/>
              </a:rPr>
              <a:t>國中技藝教育學程</a:t>
            </a:r>
          </a:p>
        </p:txBody>
      </p:sp>
      <p:sp>
        <p:nvSpPr>
          <p:cNvPr id="155657" name="Rectangle 16"/>
          <p:cNvSpPr>
            <a:spLocks noChangeArrowheads="1"/>
          </p:cNvSpPr>
          <p:nvPr/>
        </p:nvSpPr>
        <p:spPr bwMode="auto">
          <a:xfrm>
            <a:off x="1481138" y="4475956"/>
            <a:ext cx="647700" cy="1030288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高 職 階段</a:t>
            </a:r>
          </a:p>
        </p:txBody>
      </p:sp>
      <p:sp>
        <p:nvSpPr>
          <p:cNvPr id="155658" name="Rectangle 17"/>
          <p:cNvSpPr>
            <a:spLocks noChangeArrowheads="1"/>
          </p:cNvSpPr>
          <p:nvPr/>
        </p:nvSpPr>
        <p:spPr bwMode="auto">
          <a:xfrm>
            <a:off x="1916113" y="2167731"/>
            <a:ext cx="363537" cy="18145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四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技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階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段</a:t>
            </a:r>
          </a:p>
        </p:txBody>
      </p:sp>
      <p:sp>
        <p:nvSpPr>
          <p:cNvPr id="155659" name="Rectangle 18"/>
          <p:cNvSpPr>
            <a:spLocks noChangeArrowheads="1"/>
          </p:cNvSpPr>
          <p:nvPr/>
        </p:nvSpPr>
        <p:spPr bwMode="auto">
          <a:xfrm>
            <a:off x="2279650" y="3388519"/>
            <a:ext cx="434975" cy="21177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一般五專班</a:t>
            </a:r>
          </a:p>
        </p:txBody>
      </p:sp>
      <p:sp>
        <p:nvSpPr>
          <p:cNvPr id="155660" name="Rectangle 19"/>
          <p:cNvSpPr>
            <a:spLocks noChangeArrowheads="1"/>
          </p:cNvSpPr>
          <p:nvPr/>
        </p:nvSpPr>
        <p:spPr bwMode="auto">
          <a:xfrm>
            <a:off x="2789238" y="4490244"/>
            <a:ext cx="869950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009900"/>
                </a:solidFill>
                <a:latin typeface="Calibri" pitchFamily="34" charset="0"/>
              </a:rPr>
              <a:t>建教合作班</a:t>
            </a:r>
          </a:p>
        </p:txBody>
      </p:sp>
      <p:sp>
        <p:nvSpPr>
          <p:cNvPr id="155661" name="Rectangle 20"/>
          <p:cNvSpPr>
            <a:spLocks noChangeArrowheads="1"/>
          </p:cNvSpPr>
          <p:nvPr/>
        </p:nvSpPr>
        <p:spPr bwMode="auto">
          <a:xfrm>
            <a:off x="2789238" y="3375819"/>
            <a:ext cx="869950" cy="6064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</a:t>
            </a:r>
          </a:p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二專班</a:t>
            </a:r>
          </a:p>
        </p:txBody>
      </p:sp>
      <p:sp>
        <p:nvSpPr>
          <p:cNvPr id="155662" name="Rectangle 21"/>
          <p:cNvSpPr>
            <a:spLocks noChangeArrowheads="1"/>
          </p:cNvSpPr>
          <p:nvPr/>
        </p:nvSpPr>
        <p:spPr bwMode="auto">
          <a:xfrm>
            <a:off x="3783013" y="4490244"/>
            <a:ext cx="457200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雙軌旗艦高職班</a:t>
            </a:r>
          </a:p>
        </p:txBody>
      </p:sp>
      <p:sp>
        <p:nvSpPr>
          <p:cNvPr id="155663" name="Rectangle 22"/>
          <p:cNvSpPr>
            <a:spLocks noChangeArrowheads="1"/>
          </p:cNvSpPr>
          <p:nvPr/>
        </p:nvSpPr>
        <p:spPr bwMode="auto">
          <a:xfrm>
            <a:off x="4311650" y="4490244"/>
            <a:ext cx="750888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實用技能學程</a:t>
            </a:r>
          </a:p>
        </p:txBody>
      </p:sp>
      <p:sp>
        <p:nvSpPr>
          <p:cNvPr id="155664" name="Rectangle 23"/>
          <p:cNvSpPr>
            <a:spLocks noChangeArrowheads="1"/>
          </p:cNvSpPr>
          <p:nvPr/>
        </p:nvSpPr>
        <p:spPr bwMode="auto">
          <a:xfrm>
            <a:off x="5645150" y="4523581"/>
            <a:ext cx="1714500" cy="1014413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高中職</a:t>
            </a:r>
          </a:p>
        </p:txBody>
      </p:sp>
      <p:sp>
        <p:nvSpPr>
          <p:cNvPr id="155665" name="Rectangle 24"/>
          <p:cNvSpPr>
            <a:spLocks noChangeArrowheads="1"/>
          </p:cNvSpPr>
          <p:nvPr/>
        </p:nvSpPr>
        <p:spPr bwMode="auto">
          <a:xfrm>
            <a:off x="3762375" y="3350419"/>
            <a:ext cx="871538" cy="6318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一般二專班</a:t>
            </a:r>
          </a:p>
        </p:txBody>
      </p:sp>
      <p:sp>
        <p:nvSpPr>
          <p:cNvPr id="155666" name="Rectangle 26"/>
          <p:cNvSpPr>
            <a:spLocks noChangeArrowheads="1"/>
          </p:cNvSpPr>
          <p:nvPr/>
        </p:nvSpPr>
        <p:spPr bwMode="auto">
          <a:xfrm>
            <a:off x="2486025" y="2167731"/>
            <a:ext cx="533400" cy="7270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</a:t>
            </a:r>
          </a:p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二技班</a:t>
            </a:r>
          </a:p>
        </p:txBody>
      </p:sp>
      <p:sp>
        <p:nvSpPr>
          <p:cNvPr id="155667" name="Rectangle 27"/>
          <p:cNvSpPr>
            <a:spLocks noChangeArrowheads="1"/>
          </p:cNvSpPr>
          <p:nvPr/>
        </p:nvSpPr>
        <p:spPr bwMode="auto">
          <a:xfrm>
            <a:off x="3205163" y="2167731"/>
            <a:ext cx="1397000" cy="72707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dirty="0">
                <a:latin typeface="Calibri" pitchFamily="34" charset="0"/>
              </a:rPr>
              <a:t>一般</a:t>
            </a:r>
          </a:p>
          <a:p>
            <a:pPr algn="ctr" eaLnBrk="1" hangingPunct="1"/>
            <a:r>
              <a:rPr kumimoji="0" lang="zh-TW" altLang="en-US" sz="1200" dirty="0">
                <a:latin typeface="Calibri" pitchFamily="34" charset="0"/>
              </a:rPr>
              <a:t>二技班</a:t>
            </a:r>
          </a:p>
        </p:txBody>
      </p:sp>
      <p:sp>
        <p:nvSpPr>
          <p:cNvPr id="155668" name="Rectangle 28"/>
          <p:cNvSpPr>
            <a:spLocks noChangeArrowheads="1"/>
          </p:cNvSpPr>
          <p:nvPr/>
        </p:nvSpPr>
        <p:spPr bwMode="auto">
          <a:xfrm>
            <a:off x="4760913" y="2167731"/>
            <a:ext cx="566737" cy="18145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雙軌旗艦四技班</a:t>
            </a:r>
          </a:p>
        </p:txBody>
      </p:sp>
      <p:sp>
        <p:nvSpPr>
          <p:cNvPr id="155669" name="Rectangle 29"/>
          <p:cNvSpPr>
            <a:spLocks noChangeArrowheads="1"/>
          </p:cNvSpPr>
          <p:nvPr/>
        </p:nvSpPr>
        <p:spPr bwMode="auto">
          <a:xfrm>
            <a:off x="5445125" y="2167731"/>
            <a:ext cx="1914525" cy="1814513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大學學士班（含四技）</a:t>
            </a:r>
          </a:p>
        </p:txBody>
      </p:sp>
      <p:sp>
        <p:nvSpPr>
          <p:cNvPr id="155670" name="Rectangle 30"/>
          <p:cNvSpPr>
            <a:spLocks noChangeArrowheads="1"/>
          </p:cNvSpPr>
          <p:nvPr/>
        </p:nvSpPr>
        <p:spPr bwMode="auto">
          <a:xfrm>
            <a:off x="974725" y="1005681"/>
            <a:ext cx="1885950" cy="509588"/>
          </a:xfrm>
          <a:prstGeom prst="rect">
            <a:avLst/>
          </a:prstGeom>
          <a:solidFill>
            <a:srgbClr val="FF0000">
              <a:alpha val="79999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產業碩士專班</a:t>
            </a:r>
          </a:p>
        </p:txBody>
      </p:sp>
      <p:sp>
        <p:nvSpPr>
          <p:cNvPr id="155671" name="Rectangle 31"/>
          <p:cNvSpPr>
            <a:spLocks noChangeArrowheads="1"/>
          </p:cNvSpPr>
          <p:nvPr/>
        </p:nvSpPr>
        <p:spPr bwMode="auto">
          <a:xfrm>
            <a:off x="3224213" y="932656"/>
            <a:ext cx="4354512" cy="509588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400">
                <a:latin typeface="Calibri" pitchFamily="34" charset="0"/>
              </a:rPr>
              <a:t>一般碩士專班</a:t>
            </a:r>
          </a:p>
        </p:txBody>
      </p:sp>
      <p:sp>
        <p:nvSpPr>
          <p:cNvPr id="155672" name="AutoShape 32"/>
          <p:cNvSpPr>
            <a:spLocks noChangeArrowheads="1"/>
          </p:cNvSpPr>
          <p:nvPr/>
        </p:nvSpPr>
        <p:spPr bwMode="auto">
          <a:xfrm>
            <a:off x="1562100" y="3982244"/>
            <a:ext cx="284163" cy="404812"/>
          </a:xfrm>
          <a:prstGeom prst="upArrow">
            <a:avLst>
              <a:gd name="adj1" fmla="val 49833"/>
              <a:gd name="adj2" fmla="val 80653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73" name="Rectangle 33"/>
          <p:cNvSpPr>
            <a:spLocks noChangeArrowheads="1"/>
          </p:cNvSpPr>
          <p:nvPr/>
        </p:nvSpPr>
        <p:spPr bwMode="auto">
          <a:xfrm>
            <a:off x="7735888" y="1034256"/>
            <a:ext cx="652462" cy="291465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solidFill>
                  <a:schemeClr val="bg1"/>
                </a:solidFill>
                <a:latin typeface="Calibri" pitchFamily="34" charset="0"/>
              </a:rPr>
              <a:t>高等教育（含技職）</a:t>
            </a:r>
          </a:p>
        </p:txBody>
      </p:sp>
      <p:sp>
        <p:nvSpPr>
          <p:cNvPr id="155674" name="Rectangle 34"/>
          <p:cNvSpPr>
            <a:spLocks noChangeArrowheads="1"/>
          </p:cNvSpPr>
          <p:nvPr/>
        </p:nvSpPr>
        <p:spPr bwMode="auto">
          <a:xfrm>
            <a:off x="7735888" y="4404519"/>
            <a:ext cx="652462" cy="108902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latin typeface="Calibri" pitchFamily="34" charset="0"/>
              </a:rPr>
              <a:t>中等教育</a:t>
            </a:r>
          </a:p>
        </p:txBody>
      </p:sp>
      <p:sp>
        <p:nvSpPr>
          <p:cNvPr id="155675" name="Rectangle 35"/>
          <p:cNvSpPr>
            <a:spLocks noChangeArrowheads="1"/>
          </p:cNvSpPr>
          <p:nvPr/>
        </p:nvSpPr>
        <p:spPr bwMode="auto">
          <a:xfrm>
            <a:off x="7723188" y="6001544"/>
            <a:ext cx="652462" cy="63500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latin typeface="Calibri" pitchFamily="34" charset="0"/>
              </a:rPr>
              <a:t>國民</a:t>
            </a:r>
          </a:p>
          <a:p>
            <a:pPr algn="ctr" eaLnBrk="1" hangingPunct="1"/>
            <a:r>
              <a:rPr kumimoji="0" lang="zh-TW" altLang="en-US">
                <a:latin typeface="Calibri" pitchFamily="34" charset="0"/>
              </a:rPr>
              <a:t>教育</a:t>
            </a:r>
          </a:p>
        </p:txBody>
      </p:sp>
      <p:sp>
        <p:nvSpPr>
          <p:cNvPr id="155676" name="AutoShape 40"/>
          <p:cNvSpPr>
            <a:spLocks noChangeArrowheads="1"/>
          </p:cNvSpPr>
          <p:nvPr/>
        </p:nvSpPr>
        <p:spPr bwMode="auto">
          <a:xfrm>
            <a:off x="4384675" y="1296194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grpSp>
        <p:nvGrpSpPr>
          <p:cNvPr id="155677" name="Group 41"/>
          <p:cNvGrpSpPr>
            <a:grpSpLocks/>
          </p:cNvGrpSpPr>
          <p:nvPr/>
        </p:nvGrpSpPr>
        <p:grpSpPr bwMode="auto">
          <a:xfrm>
            <a:off x="1555750" y="1875631"/>
            <a:ext cx="5297488" cy="146050"/>
            <a:chOff x="1066" y="889"/>
            <a:chExt cx="3312" cy="92"/>
          </a:xfrm>
        </p:grpSpPr>
        <p:sp>
          <p:nvSpPr>
            <p:cNvPr id="155733" name="Line 42"/>
            <p:cNvSpPr>
              <a:spLocks noChangeShapeType="1"/>
            </p:cNvSpPr>
            <p:nvPr/>
          </p:nvSpPr>
          <p:spPr bwMode="auto">
            <a:xfrm rot="10800000">
              <a:off x="4378" y="889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4" name="Line 43"/>
            <p:cNvSpPr>
              <a:spLocks noChangeShapeType="1"/>
            </p:cNvSpPr>
            <p:nvPr/>
          </p:nvSpPr>
          <p:spPr bwMode="auto">
            <a:xfrm rot="10800000">
              <a:off x="1066" y="890"/>
              <a:ext cx="3311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5" name="Line 44"/>
            <p:cNvSpPr>
              <a:spLocks noChangeShapeType="1"/>
            </p:cNvSpPr>
            <p:nvPr/>
          </p:nvSpPr>
          <p:spPr bwMode="auto">
            <a:xfrm rot="10800000" flipV="1">
              <a:off x="1066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6" name="Line 45"/>
            <p:cNvSpPr>
              <a:spLocks noChangeShapeType="1"/>
            </p:cNvSpPr>
            <p:nvPr/>
          </p:nvSpPr>
          <p:spPr bwMode="auto">
            <a:xfrm rot="10800000" flipV="1">
              <a:off x="1457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7" name="Line 46"/>
            <p:cNvSpPr>
              <a:spLocks noChangeShapeType="1"/>
            </p:cNvSpPr>
            <p:nvPr/>
          </p:nvSpPr>
          <p:spPr bwMode="auto">
            <a:xfrm rot="10800000" flipV="1">
              <a:off x="1869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8" name="Line 47"/>
            <p:cNvSpPr>
              <a:spLocks noChangeShapeType="1"/>
            </p:cNvSpPr>
            <p:nvPr/>
          </p:nvSpPr>
          <p:spPr bwMode="auto">
            <a:xfrm rot="10800000" flipV="1">
              <a:off x="2303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9" name="Line 48"/>
            <p:cNvSpPr>
              <a:spLocks noChangeShapeType="1"/>
            </p:cNvSpPr>
            <p:nvPr/>
          </p:nvSpPr>
          <p:spPr bwMode="auto">
            <a:xfrm rot="10800000" flipV="1">
              <a:off x="2801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0" name="Line 49"/>
            <p:cNvSpPr>
              <a:spLocks noChangeShapeType="1"/>
            </p:cNvSpPr>
            <p:nvPr/>
          </p:nvSpPr>
          <p:spPr bwMode="auto">
            <a:xfrm rot="10800000" flipV="1">
              <a:off x="3306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78" name="Group 50"/>
          <p:cNvGrpSpPr>
            <a:grpSpLocks/>
          </p:cNvGrpSpPr>
          <p:nvPr/>
        </p:nvGrpSpPr>
        <p:grpSpPr bwMode="auto">
          <a:xfrm>
            <a:off x="2678113" y="2878931"/>
            <a:ext cx="1524000" cy="146050"/>
            <a:chOff x="1792" y="1479"/>
            <a:chExt cx="952" cy="92"/>
          </a:xfrm>
        </p:grpSpPr>
        <p:grpSp>
          <p:nvGrpSpPr>
            <p:cNvPr id="155728" name="Group 51"/>
            <p:cNvGrpSpPr>
              <a:grpSpLocks/>
            </p:cNvGrpSpPr>
            <p:nvPr/>
          </p:nvGrpSpPr>
          <p:grpSpPr bwMode="auto">
            <a:xfrm>
              <a:off x="1792" y="1480"/>
              <a:ext cx="952" cy="91"/>
              <a:chOff x="1701" y="1842"/>
              <a:chExt cx="2041" cy="318"/>
            </a:xfrm>
          </p:grpSpPr>
          <p:sp>
            <p:nvSpPr>
              <p:cNvPr id="155730" name="Line 52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31" name="Line 53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32" name="Line 54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29" name="Line 55"/>
            <p:cNvSpPr>
              <a:spLocks noChangeShapeType="1"/>
            </p:cNvSpPr>
            <p:nvPr/>
          </p:nvSpPr>
          <p:spPr bwMode="auto">
            <a:xfrm rot="10800000" flipV="1">
              <a:off x="2200" y="1479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79" name="Group 56"/>
          <p:cNvGrpSpPr>
            <a:grpSpLocks/>
          </p:cNvGrpSpPr>
          <p:nvPr/>
        </p:nvGrpSpPr>
        <p:grpSpPr bwMode="auto">
          <a:xfrm>
            <a:off x="2654300" y="3148806"/>
            <a:ext cx="1662113" cy="163513"/>
            <a:chOff x="1792" y="1751"/>
            <a:chExt cx="952" cy="91"/>
          </a:xfrm>
        </p:grpSpPr>
        <p:grpSp>
          <p:nvGrpSpPr>
            <p:cNvPr id="155723" name="Group 57"/>
            <p:cNvGrpSpPr>
              <a:grpSpLocks/>
            </p:cNvGrpSpPr>
            <p:nvPr/>
          </p:nvGrpSpPr>
          <p:grpSpPr bwMode="auto">
            <a:xfrm rot="10800000">
              <a:off x="1792" y="1751"/>
              <a:ext cx="952" cy="91"/>
              <a:chOff x="1701" y="1842"/>
              <a:chExt cx="2041" cy="318"/>
            </a:xfrm>
          </p:grpSpPr>
          <p:sp>
            <p:nvSpPr>
              <p:cNvPr id="155725" name="Line 58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6" name="Line 59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7" name="Line 60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24" name="Line 61"/>
            <p:cNvSpPr>
              <a:spLocks noChangeShapeType="1"/>
            </p:cNvSpPr>
            <p:nvPr/>
          </p:nvSpPr>
          <p:spPr bwMode="auto">
            <a:xfrm rot="10800000" flipV="1">
              <a:off x="2200" y="1751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0" name="Group 62"/>
          <p:cNvGrpSpPr>
            <a:grpSpLocks/>
          </p:cNvGrpSpPr>
          <p:nvPr/>
        </p:nvGrpSpPr>
        <p:grpSpPr bwMode="auto">
          <a:xfrm>
            <a:off x="3151188" y="3982244"/>
            <a:ext cx="3338512" cy="146050"/>
            <a:chOff x="2064" y="2250"/>
            <a:chExt cx="2086" cy="91"/>
          </a:xfrm>
        </p:grpSpPr>
        <p:grpSp>
          <p:nvGrpSpPr>
            <p:cNvPr id="155717" name="Group 63"/>
            <p:cNvGrpSpPr>
              <a:grpSpLocks/>
            </p:cNvGrpSpPr>
            <p:nvPr/>
          </p:nvGrpSpPr>
          <p:grpSpPr bwMode="auto">
            <a:xfrm>
              <a:off x="2064" y="2250"/>
              <a:ext cx="2086" cy="91"/>
              <a:chOff x="1701" y="1842"/>
              <a:chExt cx="2041" cy="318"/>
            </a:xfrm>
          </p:grpSpPr>
          <p:sp>
            <p:nvSpPr>
              <p:cNvPr id="155720" name="Line 64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1" name="Line 65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2" name="Line 66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18" name="Line 67"/>
            <p:cNvSpPr>
              <a:spLocks noChangeShapeType="1"/>
            </p:cNvSpPr>
            <p:nvPr/>
          </p:nvSpPr>
          <p:spPr bwMode="auto">
            <a:xfrm rot="10800000" flipV="1">
              <a:off x="2744" y="225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19" name="Line 68"/>
            <p:cNvSpPr>
              <a:spLocks noChangeShapeType="1"/>
            </p:cNvSpPr>
            <p:nvPr/>
          </p:nvSpPr>
          <p:spPr bwMode="auto">
            <a:xfrm rot="10800000" flipV="1">
              <a:off x="3243" y="225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1" name="Group 69"/>
          <p:cNvGrpSpPr>
            <a:grpSpLocks/>
          </p:cNvGrpSpPr>
          <p:nvPr/>
        </p:nvGrpSpPr>
        <p:grpSpPr bwMode="auto">
          <a:xfrm>
            <a:off x="3151188" y="4272756"/>
            <a:ext cx="3338512" cy="74613"/>
            <a:chOff x="2064" y="2477"/>
            <a:chExt cx="2086" cy="92"/>
          </a:xfrm>
        </p:grpSpPr>
        <p:grpSp>
          <p:nvGrpSpPr>
            <p:cNvPr id="155711" name="Group 70"/>
            <p:cNvGrpSpPr>
              <a:grpSpLocks/>
            </p:cNvGrpSpPr>
            <p:nvPr/>
          </p:nvGrpSpPr>
          <p:grpSpPr bwMode="auto">
            <a:xfrm rot="10800000">
              <a:off x="2064" y="2478"/>
              <a:ext cx="2086" cy="90"/>
              <a:chOff x="1701" y="1842"/>
              <a:chExt cx="2041" cy="318"/>
            </a:xfrm>
          </p:grpSpPr>
          <p:sp>
            <p:nvSpPr>
              <p:cNvPr id="155714" name="Line 71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5" name="Line 72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6" name="Line 73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12" name="Line 74"/>
            <p:cNvSpPr>
              <a:spLocks noChangeShapeType="1"/>
            </p:cNvSpPr>
            <p:nvPr/>
          </p:nvSpPr>
          <p:spPr bwMode="auto">
            <a:xfrm rot="10800000" flipV="1">
              <a:off x="2653" y="2477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13" name="Line 75"/>
            <p:cNvSpPr>
              <a:spLocks noChangeShapeType="1"/>
            </p:cNvSpPr>
            <p:nvPr/>
          </p:nvSpPr>
          <p:spPr bwMode="auto">
            <a:xfrm rot="10800000" flipV="1">
              <a:off x="3061" y="2478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2" name="Group 76"/>
          <p:cNvGrpSpPr>
            <a:grpSpLocks/>
          </p:cNvGrpSpPr>
          <p:nvPr/>
        </p:nvGrpSpPr>
        <p:grpSpPr bwMode="auto">
          <a:xfrm>
            <a:off x="1335088" y="5506244"/>
            <a:ext cx="5735637" cy="146050"/>
            <a:chOff x="793" y="3294"/>
            <a:chExt cx="3584" cy="91"/>
          </a:xfrm>
        </p:grpSpPr>
        <p:grpSp>
          <p:nvGrpSpPr>
            <p:cNvPr id="155702" name="Group 77"/>
            <p:cNvGrpSpPr>
              <a:grpSpLocks/>
            </p:cNvGrpSpPr>
            <p:nvPr/>
          </p:nvGrpSpPr>
          <p:grpSpPr bwMode="auto">
            <a:xfrm>
              <a:off x="793" y="3294"/>
              <a:ext cx="3584" cy="91"/>
              <a:chOff x="1701" y="1842"/>
              <a:chExt cx="2041" cy="318"/>
            </a:xfrm>
          </p:grpSpPr>
          <p:sp>
            <p:nvSpPr>
              <p:cNvPr id="155708" name="Line 78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09" name="Line 79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0" name="Line 80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03" name="Line 81"/>
            <p:cNvSpPr>
              <a:spLocks noChangeShapeType="1"/>
            </p:cNvSpPr>
            <p:nvPr/>
          </p:nvSpPr>
          <p:spPr bwMode="auto">
            <a:xfrm rot="10800000" flipV="1">
              <a:off x="1202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4" name="Line 82"/>
            <p:cNvSpPr>
              <a:spLocks noChangeShapeType="1"/>
            </p:cNvSpPr>
            <p:nvPr/>
          </p:nvSpPr>
          <p:spPr bwMode="auto">
            <a:xfrm rot="10800000" flipV="1">
              <a:off x="1655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5" name="Line 83"/>
            <p:cNvSpPr>
              <a:spLocks noChangeShapeType="1"/>
            </p:cNvSpPr>
            <p:nvPr/>
          </p:nvSpPr>
          <p:spPr bwMode="auto">
            <a:xfrm rot="10800000" flipV="1">
              <a:off x="2064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6" name="Line 84"/>
            <p:cNvSpPr>
              <a:spLocks noChangeShapeType="1"/>
            </p:cNvSpPr>
            <p:nvPr/>
          </p:nvSpPr>
          <p:spPr bwMode="auto">
            <a:xfrm rot="10800000" flipV="1">
              <a:off x="2608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7" name="Line 85"/>
            <p:cNvSpPr>
              <a:spLocks noChangeShapeType="1"/>
            </p:cNvSpPr>
            <p:nvPr/>
          </p:nvSpPr>
          <p:spPr bwMode="auto">
            <a:xfrm rot="10800000" flipV="1">
              <a:off x="3016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3" name="Group 86"/>
          <p:cNvGrpSpPr>
            <a:grpSpLocks/>
          </p:cNvGrpSpPr>
          <p:nvPr/>
        </p:nvGrpSpPr>
        <p:grpSpPr bwMode="auto">
          <a:xfrm rot="10800000">
            <a:off x="1565275" y="5842794"/>
            <a:ext cx="5505450" cy="173037"/>
            <a:chOff x="1701" y="1842"/>
            <a:chExt cx="2041" cy="318"/>
          </a:xfrm>
        </p:grpSpPr>
        <p:sp>
          <p:nvSpPr>
            <p:cNvPr id="155699" name="Line 87"/>
            <p:cNvSpPr>
              <a:spLocks noChangeShapeType="1"/>
            </p:cNvSpPr>
            <p:nvPr/>
          </p:nvSpPr>
          <p:spPr bwMode="auto">
            <a:xfrm>
              <a:off x="1701" y="1842"/>
              <a:ext cx="0" cy="31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0" name="Line 88"/>
            <p:cNvSpPr>
              <a:spLocks noChangeShapeType="1"/>
            </p:cNvSpPr>
            <p:nvPr/>
          </p:nvSpPr>
          <p:spPr bwMode="auto">
            <a:xfrm>
              <a:off x="1701" y="2160"/>
              <a:ext cx="204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1" name="Line 89"/>
            <p:cNvSpPr>
              <a:spLocks noChangeShapeType="1"/>
            </p:cNvSpPr>
            <p:nvPr/>
          </p:nvSpPr>
          <p:spPr bwMode="auto">
            <a:xfrm flipV="1">
              <a:off x="3742" y="1842"/>
              <a:ext cx="0" cy="31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5684" name="AutoShape 90"/>
          <p:cNvSpPr>
            <a:spLocks noChangeArrowheads="1"/>
          </p:cNvSpPr>
          <p:nvPr/>
        </p:nvSpPr>
        <p:spPr bwMode="auto">
          <a:xfrm>
            <a:off x="3944938" y="5626894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5" name="AutoShape 91"/>
          <p:cNvSpPr>
            <a:spLocks noChangeArrowheads="1"/>
          </p:cNvSpPr>
          <p:nvPr/>
        </p:nvSpPr>
        <p:spPr bwMode="auto">
          <a:xfrm>
            <a:off x="1919288" y="3982244"/>
            <a:ext cx="285750" cy="403225"/>
          </a:xfrm>
          <a:prstGeom prst="upArrow">
            <a:avLst>
              <a:gd name="adj1" fmla="val 49833"/>
              <a:gd name="adj2" fmla="val 79891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6" name="Rectangle 92"/>
          <p:cNvSpPr>
            <a:spLocks noChangeArrowheads="1"/>
          </p:cNvSpPr>
          <p:nvPr/>
        </p:nvSpPr>
        <p:spPr bwMode="auto">
          <a:xfrm>
            <a:off x="828675" y="1878806"/>
            <a:ext cx="1450975" cy="38687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7" name="Text Box 93"/>
          <p:cNvSpPr txBox="1">
            <a:spLocks noChangeArrowheads="1"/>
          </p:cNvSpPr>
          <p:nvPr/>
        </p:nvSpPr>
        <p:spPr bwMode="auto">
          <a:xfrm>
            <a:off x="969963" y="1707356"/>
            <a:ext cx="1160462" cy="3762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產學攜手</a:t>
            </a:r>
          </a:p>
        </p:txBody>
      </p:sp>
      <p:sp>
        <p:nvSpPr>
          <p:cNvPr id="155688" name="AutoShape 94"/>
          <p:cNvSpPr>
            <a:spLocks noChangeArrowheads="1"/>
          </p:cNvSpPr>
          <p:nvPr/>
        </p:nvSpPr>
        <p:spPr bwMode="auto">
          <a:xfrm>
            <a:off x="1123950" y="2894806"/>
            <a:ext cx="285750" cy="434975"/>
          </a:xfrm>
          <a:prstGeom prst="upArrow">
            <a:avLst>
              <a:gd name="adj1" fmla="val 49833"/>
              <a:gd name="adj2" fmla="val 86182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9" name="AutoShape 95"/>
          <p:cNvSpPr>
            <a:spLocks noChangeArrowheads="1"/>
          </p:cNvSpPr>
          <p:nvPr/>
        </p:nvSpPr>
        <p:spPr bwMode="auto">
          <a:xfrm>
            <a:off x="1522413" y="2894806"/>
            <a:ext cx="285750" cy="434975"/>
          </a:xfrm>
          <a:prstGeom prst="upArrow">
            <a:avLst>
              <a:gd name="adj1" fmla="val 49833"/>
              <a:gd name="adj2" fmla="val 86182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0" name="AutoShape 96"/>
          <p:cNvSpPr>
            <a:spLocks noChangeArrowheads="1"/>
          </p:cNvSpPr>
          <p:nvPr/>
        </p:nvSpPr>
        <p:spPr bwMode="auto">
          <a:xfrm>
            <a:off x="3087688" y="2975769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1" name="AutoShape 97"/>
          <p:cNvSpPr>
            <a:spLocks noChangeArrowheads="1"/>
          </p:cNvSpPr>
          <p:nvPr/>
        </p:nvSpPr>
        <p:spPr bwMode="auto">
          <a:xfrm>
            <a:off x="4445000" y="4077494"/>
            <a:ext cx="581025" cy="195262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2" name="Rectangle 101"/>
          <p:cNvSpPr>
            <a:spLocks noChangeArrowheads="1"/>
          </p:cNvSpPr>
          <p:nvPr/>
        </p:nvSpPr>
        <p:spPr bwMode="auto">
          <a:xfrm>
            <a:off x="900113" y="715169"/>
            <a:ext cx="2249487" cy="8715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3" name="Rectangle 102"/>
          <p:cNvSpPr>
            <a:spLocks noChangeArrowheads="1"/>
          </p:cNvSpPr>
          <p:nvPr/>
        </p:nvSpPr>
        <p:spPr bwMode="auto">
          <a:xfrm>
            <a:off x="3176588" y="1586706"/>
            <a:ext cx="2981325" cy="434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4" name="Text Box 104"/>
          <p:cNvSpPr txBox="1">
            <a:spLocks noChangeArrowheads="1"/>
          </p:cNvSpPr>
          <p:nvPr/>
        </p:nvSpPr>
        <p:spPr bwMode="auto">
          <a:xfrm>
            <a:off x="3208338" y="1659731"/>
            <a:ext cx="2878137" cy="3206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強化大專學生實習策略</a:t>
            </a:r>
          </a:p>
        </p:txBody>
      </p:sp>
      <p:sp>
        <p:nvSpPr>
          <p:cNvPr id="155695" name="Text Box 105"/>
          <p:cNvSpPr txBox="1">
            <a:spLocks noChangeArrowheads="1"/>
          </p:cNvSpPr>
          <p:nvPr/>
        </p:nvSpPr>
        <p:spPr bwMode="auto">
          <a:xfrm>
            <a:off x="6373813" y="1642269"/>
            <a:ext cx="1109662" cy="2968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sz="1600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最後一哩</a:t>
            </a:r>
          </a:p>
        </p:txBody>
      </p:sp>
      <p:sp>
        <p:nvSpPr>
          <p:cNvPr id="155696" name="Rectangle 106"/>
          <p:cNvSpPr>
            <a:spLocks noChangeArrowheads="1"/>
          </p:cNvSpPr>
          <p:nvPr/>
        </p:nvSpPr>
        <p:spPr bwMode="auto">
          <a:xfrm>
            <a:off x="6302375" y="1580356"/>
            <a:ext cx="1250950" cy="454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7" name="Rectangle 83"/>
          <p:cNvSpPr>
            <a:spLocks noChangeArrowheads="1"/>
          </p:cNvSpPr>
          <p:nvPr/>
        </p:nvSpPr>
        <p:spPr bwMode="auto">
          <a:xfrm>
            <a:off x="5145088" y="4452144"/>
            <a:ext cx="428625" cy="1071562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產業特殊需求</a:t>
            </a:r>
          </a:p>
        </p:txBody>
      </p:sp>
      <p:sp>
        <p:nvSpPr>
          <p:cNvPr id="155698" name="Line 67"/>
          <p:cNvSpPr>
            <a:spLocks noChangeShapeType="1"/>
          </p:cNvSpPr>
          <p:nvPr/>
        </p:nvSpPr>
        <p:spPr bwMode="auto">
          <a:xfrm rot="10800000" flipV="1">
            <a:off x="5430838" y="4237831"/>
            <a:ext cx="0" cy="71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23034F5-A548-4C7D-9F1C-9905FB09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613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043608" y="332241"/>
            <a:ext cx="4009641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902121" y="6526369"/>
            <a:ext cx="2133600" cy="364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E84A32A-597C-4BE3-BBFA-13DF518B3723}" type="slidenum">
              <a:rPr kumimoji="0" lang="zh-TW" altLang="en-US" b="1" smtClean="0">
                <a:solidFill>
                  <a:srgbClr val="FFFFFF"/>
                </a:solidFill>
                <a:latin typeface="Century Schoolbook" pitchFamily="18" charset="0"/>
              </a:rPr>
              <a:pPr eaLnBrk="1" hangingPunct="1"/>
              <a:t>83</a:t>
            </a:fld>
            <a:endParaRPr kumimoji="0" lang="en-US" altLang="zh-TW" b="1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0" y="385035"/>
            <a:ext cx="9144000" cy="90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新課綱高中職的改變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3DAAECA-F426-42D8-B167-9A07ACF430D7}"/>
              </a:ext>
            </a:extLst>
          </p:cNvPr>
          <p:cNvGrpSpPr/>
          <p:nvPr/>
        </p:nvGrpSpPr>
        <p:grpSpPr>
          <a:xfrm>
            <a:off x="203988" y="1381627"/>
            <a:ext cx="8749239" cy="4275107"/>
            <a:chOff x="215249" y="1916832"/>
            <a:chExt cx="8749239" cy="4275107"/>
          </a:xfrm>
        </p:grpSpPr>
        <p:graphicFrame>
          <p:nvGraphicFramePr>
            <p:cNvPr id="4" name="資料庫圖表 3"/>
            <p:cNvGraphicFramePr/>
            <p:nvPr>
              <p:extLst>
                <p:ext uri="{D42A27DB-BD31-4B8C-83A1-F6EECF244321}">
                  <p14:modId xmlns:p14="http://schemas.microsoft.com/office/powerpoint/2010/main" val="1737042359"/>
                </p:ext>
              </p:extLst>
            </p:nvPr>
          </p:nvGraphicFramePr>
          <p:xfrm>
            <a:off x="215249" y="1916832"/>
            <a:ext cx="4320480" cy="42751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7" name="資料庫圖表 6"/>
            <p:cNvGraphicFramePr/>
            <p:nvPr>
              <p:extLst>
                <p:ext uri="{D42A27DB-BD31-4B8C-83A1-F6EECF244321}">
                  <p14:modId xmlns:p14="http://schemas.microsoft.com/office/powerpoint/2010/main" val="649032388"/>
                </p:ext>
              </p:extLst>
            </p:nvPr>
          </p:nvGraphicFramePr>
          <p:xfrm>
            <a:off x="4644008" y="1916832"/>
            <a:ext cx="4320480" cy="42602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2719096" y="5817661"/>
            <a:ext cx="3610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引自未來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family5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分鐘看懂新課綱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88245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06C06C-DFE9-42BC-805B-AF24F11CB8C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圖表版面配置區 3">
            <a:extLst>
              <a:ext uri="{FF2B5EF4-FFF2-40B4-BE49-F238E27FC236}">
                <a16:creationId xmlns:a16="http://schemas.microsoft.com/office/drawing/2014/main" id="{CD1E08F8-6096-41DB-8D64-4440DE404A0A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F772E83-5B6C-4E95-A183-F803B929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D8310-4614-4CC3-A6D0-2D2AC9741477}" type="slidenum">
              <a:rPr lang="en-US" altLang="zh-TW" smtClean="0"/>
              <a:pPr>
                <a:defRPr/>
              </a:pPr>
              <a:t>84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32F6DF-57CD-4B41-944C-3A9A7BAE2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9201" r="15351" b="29000"/>
          <a:stretch/>
        </p:blipFill>
        <p:spPr>
          <a:xfrm>
            <a:off x="168714" y="1772816"/>
            <a:ext cx="8806572" cy="4534001"/>
          </a:xfrm>
          <a:prstGeom prst="rect">
            <a:avLst/>
          </a:prstGeom>
        </p:spPr>
      </p:pic>
      <p:sp>
        <p:nvSpPr>
          <p:cNvPr id="9" name="圓角矩形 11">
            <a:extLst>
              <a:ext uri="{FF2B5EF4-FFF2-40B4-BE49-F238E27FC236}">
                <a16:creationId xmlns:a16="http://schemas.microsoft.com/office/drawing/2014/main" id="{36224F94-9865-4768-97E5-6A6083A0F121}"/>
              </a:ext>
            </a:extLst>
          </p:cNvPr>
          <p:cNvSpPr/>
          <p:nvPr/>
        </p:nvSpPr>
        <p:spPr>
          <a:xfrm>
            <a:off x="0" y="411760"/>
            <a:ext cx="9144000" cy="90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新課綱高中職的改變</a:t>
            </a:r>
          </a:p>
        </p:txBody>
      </p:sp>
    </p:spTree>
    <p:extLst>
      <p:ext uri="{BB962C8B-B14F-4D97-AF65-F5344CB8AC3E}">
        <p14:creationId xmlns:p14="http://schemas.microsoft.com/office/powerpoint/2010/main" val="743773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575468" y="1495176"/>
            <a:ext cx="7993063" cy="46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 algn="ctr"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kumimoji="0" lang="zh-TW" altLang="en-US" sz="2400" dirty="0">
                <a:solidFill>
                  <a:srgbClr val="FF0000"/>
                </a:solidFill>
                <a:effectLst/>
              </a:rPr>
              <a:t>學生要認識自己</a:t>
            </a:r>
            <a:r>
              <a:rPr lang="zh-TW" altLang="en-US" sz="2400" dirty="0">
                <a:solidFill>
                  <a:srgbClr val="FF0000"/>
                </a:solidFill>
                <a:effectLst/>
              </a:rPr>
              <a:t>，</a:t>
            </a:r>
            <a:r>
              <a:rPr kumimoji="0" lang="zh-TW" altLang="en-US" sz="2400" dirty="0">
                <a:solidFill>
                  <a:srgbClr val="FF0000"/>
                </a:solidFill>
                <a:effectLst/>
              </a:rPr>
              <a:t>將來想學什麼？想往</a:t>
            </a:r>
            <a:r>
              <a:rPr lang="zh-TW" altLang="en-US" sz="2400" dirty="0">
                <a:solidFill>
                  <a:srgbClr val="FF0000"/>
                </a:solidFill>
                <a:effectLst/>
              </a:rPr>
              <a:t>哪裡去？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－透過多元體驗，理解真實世界的職業面貌，了解自己適　　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　合的環境，體會目的感，創造學習動機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FF0000"/>
                </a:solidFill>
                <a:effectLst/>
              </a:rPr>
              <a:t>教師要發現生涯特質，找到特色與優勢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－了解平日感興趣的活動，歸納喜歡的原因，善用國中生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　涯探索管道，練習做選擇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FF0000"/>
                </a:solidFill>
                <a:effectLst/>
              </a:rPr>
              <a:t>家長要當子女的伯樂，用心陪伴與回饋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marL="360363" indent="-360363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－運用客觀資料（學業、性向、興趣），透過不同領域職業討論，擴展生涯視野，適性選擇學校科系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dirty="0">
              <a:solidFill>
                <a:schemeClr val="tx2"/>
              </a:solidFill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dirty="0">
              <a:solidFill>
                <a:schemeClr val="tx2"/>
              </a:solidFill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 </a:t>
            </a:r>
            <a:br>
              <a:rPr kumimoji="0" lang="zh-TW" altLang="en-US" dirty="0"/>
            </a:br>
            <a:endParaRPr kumimoji="0" lang="zh-TW" alt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549299"/>
            <a:ext cx="9144000" cy="78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生涯探索建議方向</a:t>
            </a:r>
            <a:endParaRPr kumimoji="0" lang="en-US" altLang="zh-TW" sz="440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901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3933"/>
            <a:ext cx="2133600" cy="364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E84A32A-597C-4BE3-BBFA-13DF518B3723}" type="slidenum">
              <a:rPr kumimoji="0" lang="zh-TW" altLang="en-US" smtClean="0">
                <a:solidFill>
                  <a:srgbClr val="FFFFFF"/>
                </a:solidFill>
                <a:latin typeface="Century Schoolbook" pitchFamily="18" charset="0"/>
              </a:rPr>
              <a:pPr eaLnBrk="1" hangingPunct="1"/>
              <a:t>85</a:t>
            </a:fld>
            <a:endParaRPr kumimoji="0" lang="en-US" altLang="zh-TW" dirty="0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3131840" y="6151430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引自親子天下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七月號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4703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615"/>
          <p:cNvSpPr>
            <a:spLocks noGrp="1"/>
          </p:cNvSpPr>
          <p:nvPr>
            <p:ph idx="1"/>
          </p:nvPr>
        </p:nvSpPr>
        <p:spPr>
          <a:xfrm>
            <a:off x="685800" y="609600"/>
            <a:ext cx="7953375" cy="5422900"/>
          </a:xfrm>
        </p:spPr>
        <p:txBody>
          <a:bodyPr lIns="91425" tIns="45700" rIns="91425" bIns="45700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 typeface="Arial" pitchFamily="34" charset="0"/>
              <a:buNone/>
            </a:pPr>
            <a:r>
              <a:rPr lang="zh-TW" altLang="zh-TW" sz="3400">
                <a:solidFill>
                  <a:srgbClr val="6600CC"/>
                </a:solidFill>
                <a:latin typeface="Arial" pitchFamily="34" charset="0"/>
                <a:ea typeface="新細明體" pitchFamily="18" charset="-120"/>
                <a:cs typeface="Arial" pitchFamily="34" charset="0"/>
                <a:sym typeface="Arial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zh-TW" altLang="zh-TW" sz="29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102AA-6502-4133-AD11-7C50C503042F}" type="slidenum">
              <a:rPr lang="zh-TW" altLang="en-US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86</a:t>
            </a:fld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0355" name="Shape 617"/>
          <p:cNvSpPr>
            <a:spLocks noChangeArrowheads="1"/>
          </p:cNvSpPr>
          <p:nvPr/>
        </p:nvSpPr>
        <p:spPr bwMode="auto">
          <a:xfrm>
            <a:off x="1385888" y="1614488"/>
            <a:ext cx="6624637" cy="50895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847725" y="952501"/>
            <a:ext cx="1651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個人特質的</a:t>
            </a:r>
          </a:p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7345363" y="2989263"/>
            <a:ext cx="1619250" cy="762000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教育與職業</a:t>
            </a:r>
          </a:p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資料的</a:t>
            </a:r>
            <a:r>
              <a:rPr kumimoji="0"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蒐集</a:t>
            </a:r>
            <a:endParaRPr kumimoji="0" lang="zh-TW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295275" y="3397250"/>
            <a:ext cx="1619250" cy="762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個人與環境關係的協調</a:t>
            </a: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755650" y="1703388"/>
            <a:ext cx="3486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興趣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喜不喜歡做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能力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能不能做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人格特質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適不適合做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價值觀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願不願意做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0" y="4291012"/>
            <a:ext cx="1511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機緣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家庭因素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社會潮流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家人期望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同儕團體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地緣關係</a:t>
            </a: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7167563" y="3751263"/>
            <a:ext cx="1976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科系類別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職業類別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學校類別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升學管道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76661" y="1136362"/>
            <a:ext cx="2667000" cy="1384995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資料進行討論</a:t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再審慎評估做決定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必須做好生涯規劃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259CB41-EF04-4259-A630-88AD194F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" y="220045"/>
            <a:ext cx="9144000" cy="78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生涯規劃金三角</a:t>
            </a:r>
            <a:endParaRPr kumimoji="0" lang="en-US" altLang="zh-TW" sz="440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33651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1435" y="638849"/>
          <a:ext cx="4047332" cy="89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251520" y="734773"/>
          <a:ext cx="404733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251520" y="734773"/>
          <a:ext cx="316835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1435" y="461080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kumimoji="0"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學年度彰化區免試入學志願選填統計</a:t>
            </a:r>
          </a:p>
        </p:txBody>
      </p:sp>
      <p:sp>
        <p:nvSpPr>
          <p:cNvPr id="9" name="文字方塊 3"/>
          <p:cNvSpPr txBox="1">
            <a:spLocks noChangeArrowheads="1"/>
          </p:cNvSpPr>
          <p:nvPr/>
        </p:nvSpPr>
        <p:spPr bwMode="auto">
          <a:xfrm>
            <a:off x="179512" y="2066718"/>
            <a:ext cx="601119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平均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選填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志願數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18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個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平均錄取志願數第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2.7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個志願序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第一志願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55.12%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前三志願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80.57%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前五志願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88.97%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總錄取率為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98.6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％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58309"/>
            <a:ext cx="1700691" cy="201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3DB4AF3-4A4D-4719-B9F5-29A8F03A9F47}"/>
              </a:ext>
            </a:extLst>
          </p:cNvPr>
          <p:cNvSpPr txBox="1"/>
          <p:nvPr/>
        </p:nvSpPr>
        <p:spPr>
          <a:xfrm>
            <a:off x="4499992" y="5028328"/>
            <a:ext cx="3515440" cy="1328023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3600" b="1" dirty="0"/>
              <a:t>未錄取者請留意</a:t>
            </a:r>
            <a:endParaRPr lang="en-US" altLang="zh-TW" sz="3600" b="1" dirty="0"/>
          </a:p>
          <a:p>
            <a:pPr algn="ctr"/>
            <a:r>
              <a:rPr lang="zh-TW" altLang="en-US" sz="3600" b="1" dirty="0"/>
              <a:t>各校續招資訊</a:t>
            </a:r>
          </a:p>
        </p:txBody>
      </p:sp>
    </p:spTree>
    <p:extLst>
      <p:ext uri="{BB962C8B-B14F-4D97-AF65-F5344CB8AC3E}">
        <p14:creationId xmlns:p14="http://schemas.microsoft.com/office/powerpoint/2010/main" val="10952148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066388"/>
              </p:ext>
            </p:extLst>
          </p:nvPr>
        </p:nvGraphicFramePr>
        <p:xfrm>
          <a:off x="287524" y="1340768"/>
          <a:ext cx="8568952" cy="481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圓角矩形 15">
            <a:extLst>
              <a:ext uri="{FF2B5EF4-FFF2-40B4-BE49-F238E27FC236}">
                <a16:creationId xmlns:a16="http://schemas.microsoft.com/office/drawing/2014/main" id="{F01DF3D6-BAE5-452A-9641-D28EB7248CB9}"/>
              </a:ext>
            </a:extLst>
          </p:cNvPr>
          <p:cNvSpPr/>
          <p:nvPr/>
        </p:nvSpPr>
        <p:spPr>
          <a:xfrm>
            <a:off x="39322" y="527363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掌握志願選填的秘訣</a:t>
            </a:r>
          </a:p>
        </p:txBody>
      </p:sp>
    </p:spTree>
    <p:extLst>
      <p:ext uri="{BB962C8B-B14F-4D97-AF65-F5344CB8AC3E}">
        <p14:creationId xmlns:p14="http://schemas.microsoft.com/office/powerpoint/2010/main" val="42609767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331681"/>
              </p:ext>
            </p:extLst>
          </p:nvPr>
        </p:nvGraphicFramePr>
        <p:xfrm>
          <a:off x="539552" y="1124744"/>
          <a:ext cx="8229600" cy="474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284342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圓角矩形 15">
            <a:extLst>
              <a:ext uri="{FF2B5EF4-FFF2-40B4-BE49-F238E27FC236}">
                <a16:creationId xmlns:a16="http://schemas.microsoft.com/office/drawing/2014/main" id="{31CA90BC-934F-4255-A138-4E957A9A75A2}"/>
              </a:ext>
            </a:extLst>
          </p:cNvPr>
          <p:cNvSpPr/>
          <p:nvPr/>
        </p:nvSpPr>
        <p:spPr>
          <a:xfrm>
            <a:off x="11435" y="468938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掌握外在因素 積分拔高  夢想實踐</a:t>
            </a:r>
          </a:p>
        </p:txBody>
      </p:sp>
    </p:spTree>
    <p:extLst>
      <p:ext uri="{BB962C8B-B14F-4D97-AF65-F5344CB8AC3E}">
        <p14:creationId xmlns:p14="http://schemas.microsoft.com/office/powerpoint/2010/main" val="42796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9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0" y="474707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升學縣立高中獎學金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(113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學年度起實施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08A57A-78D7-4F55-AD94-3BCE6422F934}"/>
              </a:ext>
            </a:extLst>
          </p:cNvPr>
          <p:cNvGrpSpPr/>
          <p:nvPr/>
        </p:nvGrpSpPr>
        <p:grpSpPr>
          <a:xfrm>
            <a:off x="312450" y="1412776"/>
            <a:ext cx="8519100" cy="1728192"/>
            <a:chOff x="412265" y="975349"/>
            <a:chExt cx="8519100" cy="124036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CD9835D-1561-4741-8A3B-1A0395691649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依據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90425F-4FE6-4474-99B5-45AAD23D7D65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彰化縣政府獎勵國中畢業生升學縣立高級中等學校獎學金實施要點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鼓勵縣籍國中畢業生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就讀縣立高中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，促進本縣高中教育均衡發展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4F66B6-E189-4633-BD62-31F0BE69B030}"/>
              </a:ext>
            </a:extLst>
          </p:cNvPr>
          <p:cNvGrpSpPr/>
          <p:nvPr/>
        </p:nvGrpSpPr>
        <p:grpSpPr>
          <a:xfrm>
            <a:off x="303392" y="3232593"/>
            <a:ext cx="8519100" cy="3168352"/>
            <a:chOff x="412265" y="975349"/>
            <a:chExt cx="8519100" cy="12403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684C2C-4168-48C2-ACCE-6B13B3A27E93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實施對象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E0DB9B2-B994-486A-BDFA-673F35CC28CC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透過免試入學或特色招生管道錄取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不含轉學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設籍本縣的國中畢業生就讀縣立高中：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(1)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彰化藝術高中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(2)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和美高中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(3)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成功高中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(4)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田中高中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(5)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二林高中</a:t>
              </a:r>
              <a:endPara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9B45133-6BCB-44F3-8DA8-D0395AA2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18" y="3872058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3152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4154725363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287524" y="1458604"/>
            <a:ext cx="8568952" cy="4752527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擴充志願數</a:t>
            </a:r>
            <a:endParaRPr lang="en-US" altLang="zh-TW" sz="1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en-US" altLang="zh-TW" sz="9600" dirty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如學生有意選填商業經營科，可再多選填商管群中其他科系</a:t>
            </a:r>
            <a:b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 或設計群及外語群中，較「不排斥」之科系選填</a:t>
            </a:r>
            <a:endParaRPr lang="en-US" altLang="zh-TW" sz="96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運用「務實志願」、「理想志願」交叉選填策略</a:t>
            </a:r>
          </a:p>
          <a:p>
            <a:pPr marL="274320" indent="-27432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志願序積分為第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至第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個志願序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45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分，第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志願序後為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44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分，因此前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個志願序中可依學生考量， 將務實及理想志願交替選填， 例如 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600" b="1" u="sng" dirty="0">
                <a:latin typeface="微軟正黑體" pitchFamily="34" charset="-120"/>
                <a:ea typeface="微軟正黑體" pitchFamily="34" charset="-120"/>
              </a:rPr>
              <a:t>理想、務實、務實、理想、務實</a:t>
            </a:r>
            <a:r>
              <a:rPr lang="en-US" altLang="zh-TW" sz="9600" b="1" u="sng" dirty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等填寫方式</a:t>
            </a:r>
            <a:endParaRPr lang="en-US" altLang="zh-TW" sz="96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高職同校同一職群科系連續選填視為同一志願序</a:t>
            </a:r>
            <a:endParaRPr lang="en-US" altLang="zh-TW" sz="1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zh-TW" altLang="en-US" sz="11200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可將同校同一職群科系連續選填，以增加錄取該校機會</a:t>
            </a:r>
            <a:endParaRPr lang="zh-TW" altLang="en-US" sz="11200" b="1" dirty="0"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spcAft>
                <a:spcPts val="0"/>
              </a:spcAft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spcAft>
                <a:spcPts val="0"/>
              </a:spcAft>
              <a:buNone/>
              <a:defRPr/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308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266E15-04EF-49B8-ADE2-92F2EA7F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681456" cy="4419983"/>
          </a:xfrm>
          <a:prstGeom prst="rect">
            <a:avLst/>
          </a:prstGeom>
        </p:spPr>
      </p:pic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6982735-6A9F-46E7-9F99-69C9BD898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314919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71963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6" y="3754561"/>
            <a:ext cx="13144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023DDB5-3F45-4A8A-BF24-27BA0705AF9B}"/>
              </a:ext>
            </a:extLst>
          </p:cNvPr>
          <p:cNvGrpSpPr/>
          <p:nvPr/>
        </p:nvGrpSpPr>
        <p:grpSpPr>
          <a:xfrm>
            <a:off x="1475656" y="1340768"/>
            <a:ext cx="7200900" cy="4546588"/>
            <a:chOff x="1187450" y="1938338"/>
            <a:chExt cx="7200900" cy="4546588"/>
          </a:xfrm>
        </p:grpSpPr>
        <p:sp>
          <p:nvSpPr>
            <p:cNvPr id="31" name="矩形 30"/>
            <p:cNvSpPr/>
            <p:nvPr/>
          </p:nvSpPr>
          <p:spPr>
            <a:xfrm>
              <a:off x="1187450" y="2501029"/>
              <a:ext cx="1300163" cy="10156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latin typeface="微軟正黑體"/>
                  <a:ea typeface="微軟正黑體"/>
                  <a:cs typeface="微軟正黑體"/>
                </a:rPr>
                <a:t>課程特色</a:t>
              </a: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187450" y="3690143"/>
              <a:ext cx="1300163" cy="6619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9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latin typeface="微軟正黑體"/>
                  <a:ea typeface="微軟正黑體"/>
                  <a:cs typeface="微軟正黑體"/>
                </a:rPr>
                <a:t>性     向</a:t>
              </a: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7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01024" y="4505092"/>
              <a:ext cx="1300163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升學進路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555875" y="2433638"/>
              <a:ext cx="2876550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以專門技術為導向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著重務實技術方面的專業實作課程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〈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如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：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實務專題、實習課程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〉</a:t>
              </a:r>
              <a:endParaRPr lang="en-US" altLang="zh-CN" sz="9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513388" y="2410554"/>
              <a:ext cx="2874962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以學術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研究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為導向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著重基礎知識學科課程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〈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如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：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國、英、數、理、地理、歷史、生物等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〉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555875" y="3706018"/>
              <a:ext cx="2876550" cy="64611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操作性向強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喜歡動手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做實作活動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5513388" y="3667437"/>
              <a:ext cx="2874962" cy="7232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altLang="zh-CN" sz="400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學術性向強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對學術研究興趣較濃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altLang="zh-CN" sz="1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555875" y="4504795"/>
              <a:ext cx="2876550" cy="9233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以科技大學、技術學院、二專為主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一般大學為輔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5508104" y="4496856"/>
              <a:ext cx="287496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以一般大學為主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科技大學、技術學院、二專為輔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1187450" y="1938338"/>
              <a:ext cx="1300163" cy="368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latin typeface="微軟正黑體" pitchFamily="34" charset="-120"/>
                  <a:ea typeface="微軟正黑體" pitchFamily="34" charset="-120"/>
                </a:rPr>
                <a:t>類別</a:t>
              </a:r>
              <a:r>
                <a:rPr lang="en-US" altLang="zh-TW" sz="1800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1800" b="1" dirty="0">
                  <a:latin typeface="微軟正黑體" pitchFamily="34" charset="-120"/>
                  <a:ea typeface="微軟正黑體" pitchFamily="34" charset="-120"/>
                </a:rPr>
                <a:t>項目</a:t>
              </a: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2555875" y="1938338"/>
              <a:ext cx="2876550" cy="368300"/>
            </a:xfrm>
            <a:prstGeom prst="rect">
              <a:avLst/>
            </a:prstGeom>
            <a:solidFill>
              <a:srgbClr val="1098D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技高</a:t>
              </a:r>
              <a:r>
                <a:rPr lang="zh-TW" altLang="en-US" sz="1800" b="1" dirty="0">
                  <a:solidFill>
                    <a:schemeClr val="bg1"/>
                  </a:solidFill>
                  <a:latin typeface="新細明體"/>
                  <a:ea typeface="新細明體"/>
                </a:rPr>
                <a:t>、</a:t>
              </a: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五專</a:t>
              </a:r>
            </a:p>
          </p:txBody>
        </p: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5513388" y="1938338"/>
              <a:ext cx="2874962" cy="3683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普通高中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201024" y="5561001"/>
              <a:ext cx="1300163" cy="9239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未來發展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550866" y="5550280"/>
              <a:ext cx="2876550" cy="9239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較強的實務及技術能力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所學和職場所需能力接軌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升學、就業管道兼具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5513388" y="5561596"/>
              <a:ext cx="287496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b="1" dirty="0" err="1">
                  <a:latin typeface="微軟正黑體"/>
                  <a:ea typeface="微軟正黑體"/>
                  <a:cs typeface="微軟正黑體"/>
                </a:rPr>
                <a:t>偏具知識型工作知能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b="1" dirty="0" err="1">
                  <a:latin typeface="微軟正黑體"/>
                  <a:ea typeface="微軟正黑體"/>
                  <a:cs typeface="微軟正黑體"/>
                </a:rPr>
                <a:t>基礎學科強、實務職能較弱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</p:grpSp>
      <p:graphicFrame>
        <p:nvGraphicFramePr>
          <p:cNvPr id="20" name="資料庫圖表 19">
            <a:extLst>
              <a:ext uri="{FF2B5EF4-FFF2-40B4-BE49-F238E27FC236}">
                <a16:creationId xmlns:a16="http://schemas.microsoft.com/office/drawing/2014/main" id="{86201DEC-DF69-4C33-847B-B7B89BA35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38074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00111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827510"/>
              </p:ext>
            </p:extLst>
          </p:nvPr>
        </p:nvGraphicFramePr>
        <p:xfrm>
          <a:off x="755576" y="1573128"/>
          <a:ext cx="8388424" cy="424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625208" y="5652606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C24CE4-B35C-4C11-8DC7-68235D7BE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374678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771483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912266"/>
              </p:ext>
            </p:extLst>
          </p:nvPr>
        </p:nvGraphicFramePr>
        <p:xfrm>
          <a:off x="467544" y="1700808"/>
          <a:ext cx="8229600" cy="441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1620" name="Picture 4" descr="https://encrypted-tbn0.gstatic.com/images?q=tbn:ANd9GcQDHj3bG4gZPKyeImmReVOBn-Hlg7v-oh-HiVfMpzsNJRoRLXU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9929"/>
            <a:ext cx="2390775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B99478-7F78-4FAA-BE5A-86FAAEDBCA64}"/>
              </a:ext>
            </a:extLst>
          </p:cNvPr>
          <p:cNvSpPr/>
          <p:nvPr/>
        </p:nvSpPr>
        <p:spPr>
          <a:xfrm>
            <a:off x="0" y="476672"/>
            <a:ext cx="9144000" cy="91160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8720" tIns="101600" rIns="101600" bIns="1016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　志願選填流程</a:t>
            </a:r>
            <a:endPara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81804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94"/>
              </p:ext>
            </p:extLst>
          </p:nvPr>
        </p:nvGraphicFramePr>
        <p:xfrm>
          <a:off x="179512" y="1549937"/>
          <a:ext cx="2880320" cy="47540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1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成功大學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臺灣科技大學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臺北科技大學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陽明交通大學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清華大學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政治大學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高雄科技大學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8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淡江大學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逢甲大學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254991" y="2187734"/>
            <a:ext cx="2680318" cy="15286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專業技能要求，逐漸凌駕學位</a:t>
            </a:r>
            <a:endParaRPr lang="zh-TW" altLang="en-US" sz="2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1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技職學校愈來愈受到企業青睞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140154" y="4713227"/>
            <a:ext cx="2959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2023.02.20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遠見網頁，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https://www.gvm.com.tw/article/99786)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75EB28C-36CD-49A4-8B60-5F72F0A6DADE}"/>
              </a:ext>
            </a:extLst>
          </p:cNvPr>
          <p:cNvSpPr/>
          <p:nvPr/>
        </p:nvSpPr>
        <p:spPr>
          <a:xfrm>
            <a:off x="0" y="205433"/>
            <a:ext cx="9144000" cy="134450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8720" tIns="101600" rIns="101600" bIns="101600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</a:t>
            </a:r>
            <a:b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2023</a:t>
            </a:r>
            <a:r>
              <a:rPr lang="zh-TW" altLang="en-US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企業最愛大學</a:t>
            </a:r>
            <a: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TOP20</a:t>
            </a:r>
            <a:endPara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9BE8CF57-F4B2-4265-AC7F-951F013DE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71576"/>
              </p:ext>
            </p:extLst>
          </p:nvPr>
        </p:nvGraphicFramePr>
        <p:xfrm>
          <a:off x="3131840" y="1536856"/>
          <a:ext cx="2911456" cy="47594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67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輔仁大學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中山大學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中央大學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中興大學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龍華科技大學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雲林科技大學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虎尾科技大學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東吳大學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勤益科技大學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23773C5-CACF-45EB-8C04-ED5BDCA3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720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latin typeface="Arial" pitchFamily="34" charset="0"/>
              </a:rPr>
              <a:t>1</a:t>
            </a:r>
            <a:endParaRPr lang="zh-TW" altLang="en-US" sz="1400" dirty="0">
              <a:latin typeface="Arial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72034"/>
              </p:ext>
            </p:extLst>
          </p:nvPr>
        </p:nvGraphicFramePr>
        <p:xfrm>
          <a:off x="4572000" y="918045"/>
          <a:ext cx="4211488" cy="5618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51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zh-TW" alt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大學畢業生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平均起薪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千元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行業別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薪資</a:t>
                      </a: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8535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批發及零售業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運輸及倉儲業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出版、影音製作、傳播及資通訊服務業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金融及保險業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不動產業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專業、科學及技術服務業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3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醫療保健及社會工作服務業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藝術、娛樂及休閒服務業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03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來源：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112.04.27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勞動部公布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年初任人員薪資統計結果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6838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F9DEE69-13E0-4E15-99EF-C55A5B9F6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51309"/>
              </p:ext>
            </p:extLst>
          </p:nvPr>
        </p:nvGraphicFramePr>
        <p:xfrm>
          <a:off x="251520" y="918045"/>
          <a:ext cx="4225319" cy="4391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9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zh-TW" alt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全時經常性薪資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千元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職務類別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薪資</a:t>
                      </a: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主管及監督人員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85351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技術及助理專業人員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事務支援人員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服務及銷售工作人員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技藝、機械設備操作及組裝人員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基層技術工及勞力工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7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來源：勞動部職類別薪資調查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(111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6838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138509CD-255A-4D7C-B449-10409169C03F}"/>
              </a:ext>
            </a:extLst>
          </p:cNvPr>
          <p:cNvSpPr txBox="1"/>
          <p:nvPr/>
        </p:nvSpPr>
        <p:spPr>
          <a:xfrm>
            <a:off x="271298" y="5805264"/>
            <a:ext cx="41857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專業能力愈強，薪資水準愈高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27F07387-B9EA-4BDB-9FBA-F6884092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159"/>
            <a:ext cx="915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 薪資調查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6943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83506" y="1596752"/>
            <a:ext cx="7776988" cy="4751858"/>
          </a:xfrm>
        </p:spPr>
        <p:txBody>
          <a:bodyPr rtlCol="0">
            <a:normAutofit/>
          </a:bodyPr>
          <a:lstStyle/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諮詢窗口：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各校教務處、輔導室、班級導師</a:t>
            </a:r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彰化縣適性入學宣導團講師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彰化縣政府教育處：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04-7531880</a:t>
            </a: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教育部免付費諮詢專線：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0800-012-580</a:t>
            </a:r>
          </a:p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資訊查詢：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教育部國中畢業生適性入學宣導網站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請見下頁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彰化縣十二年國民基本教育資訊網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各校網站升學招生訊息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5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75A26-2A11-40BC-98DA-54708FAB970D}" type="slidenum">
              <a:rPr kumimoji="1" lang="zh-TW" altLang="en-US" smtClean="0">
                <a:solidFill>
                  <a:schemeClr val="tx1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kumimoji="1" lang="zh-TW" alt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B48922AA-8CE3-4E11-A175-DBBD29CB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5498"/>
            <a:ext cx="915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諮詢窗口、資訊查詢</a:t>
            </a:r>
            <a:endParaRPr lang="en-US" altLang="zh-TW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CCCB67-85B4-4CEA-A11D-8C3D437A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608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BA0A-8B3C-4B95-B02E-65E8A509A036}" type="slidenum">
              <a:rPr lang="zh-TW" altLang="en-US" smtClean="0"/>
              <a:pPr/>
              <a:t>98</a:t>
            </a:fld>
            <a:endParaRPr lang="zh-TW" altLang="en-US"/>
          </a:p>
        </p:txBody>
      </p:sp>
      <p:sp>
        <p:nvSpPr>
          <p:cNvPr id="3" name="AutoShape 2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8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4"/>
          <p:cNvSpPr txBox="1">
            <a:spLocks noChangeArrowheads="1"/>
          </p:cNvSpPr>
          <p:nvPr/>
        </p:nvSpPr>
        <p:spPr bwMode="auto">
          <a:xfrm>
            <a:off x="-8488" y="0"/>
            <a:ext cx="9152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國中畢業生適性入學宣導網站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https://shs.k12ea.gov.tw/site/adapt-k12ea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4957837-1283-43F5-BF2F-342A1DD9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267"/>
            <a:ext cx="9144000" cy="5641796"/>
          </a:xfrm>
          <a:prstGeom prst="rect">
            <a:avLst/>
          </a:prstGeom>
        </p:spPr>
      </p:pic>
      <p:pic>
        <p:nvPicPr>
          <p:cNvPr id="7172" name="Picture 4" descr="http://s05.calm9.com/qrcode/2023-11/B8MGN2X17S.png">
            <a:extLst>
              <a:ext uri="{FF2B5EF4-FFF2-40B4-BE49-F238E27FC236}">
                <a16:creationId xmlns:a16="http://schemas.microsoft.com/office/drawing/2014/main" id="{2E0621C8-7DEF-43F7-8B8F-46215A2F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0928"/>
            <a:ext cx="1844998" cy="18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285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8748464" y="6493933"/>
            <a:ext cx="395536" cy="36406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fld id="{B21B5A92-E588-4FEE-8BB8-CB5CAF3EDDC6}" type="slidenum">
              <a:rPr lang="zh-TW" altLang="en-US" smtClean="0">
                <a:solidFill>
                  <a:prstClr val="black"/>
                </a:solidFill>
                <a:latin typeface="Arial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zh-TW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6165" y="6453336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89BF88C-2501-4993-8BEF-621EE57D89BA}"/>
              </a:ext>
            </a:extLst>
          </p:cNvPr>
          <p:cNvSpPr/>
          <p:nvPr/>
        </p:nvSpPr>
        <p:spPr>
          <a:xfrm>
            <a:off x="3479443" y="955394"/>
            <a:ext cx="4856866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東京奧運柔道男子銀牌</a:t>
            </a:r>
            <a:endParaRPr lang="en-US" altLang="zh-TW" sz="2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國際柔道聯盟</a:t>
            </a:r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世界排名第一</a:t>
            </a:r>
            <a:endParaRPr lang="en-US" altLang="zh-TW" sz="2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">
            <a:extLst>
              <a:ext uri="{FF2B5EF4-FFF2-40B4-BE49-F238E27FC236}">
                <a16:creationId xmlns:a16="http://schemas.microsoft.com/office/drawing/2014/main" id="{EAB890BA-2480-4892-BF6A-45CE3E08D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506689"/>
            <a:ext cx="403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引自經理人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Success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專訪楊勇緯網頁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E5B34D-E6C7-42B6-B816-AE853B88A4E5}"/>
              </a:ext>
            </a:extLst>
          </p:cNvPr>
          <p:cNvSpPr/>
          <p:nvPr/>
        </p:nvSpPr>
        <p:spPr>
          <a:xfrm>
            <a:off x="3441149" y="1986871"/>
            <a:ext cx="4739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九宮格表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設定目標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每一行為都和目標相關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CCB3E3-2E5A-4D9C-83FB-8D5A97E6D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9" y="957988"/>
            <a:ext cx="2610179" cy="2852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364D45-9295-495E-AE6C-5D519DAC6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91" y="3084387"/>
            <a:ext cx="3515289" cy="321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8C9F473-CC23-4CE1-8D39-06167463FD25}"/>
              </a:ext>
            </a:extLst>
          </p:cNvPr>
          <p:cNvSpPr txBox="1"/>
          <p:nvPr/>
        </p:nvSpPr>
        <p:spPr>
          <a:xfrm>
            <a:off x="251520" y="3893098"/>
            <a:ext cx="5328592" cy="257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先從自己身上找答案，與自己對話，覺察自己的特質性向，立定目標、描繪藍圖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關鍵行動：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為了達成目標、實現願景，我的下一步該怎麼做？我該如何努力？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透過關鍵行動，由外而內，層層遞進，逐步朝向九宮格核心目標邁進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專注敏銳，適時修正行為或調整目標</a:t>
            </a:r>
          </a:p>
        </p:txBody>
      </p:sp>
      <p:sp>
        <p:nvSpPr>
          <p:cNvPr id="11" name="文字方塊 4">
            <a:extLst>
              <a:ext uri="{FF2B5EF4-FFF2-40B4-BE49-F238E27FC236}">
                <a16:creationId xmlns:a16="http://schemas.microsoft.com/office/drawing/2014/main" id="{714700DE-56C4-48BD-80D9-8108446C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88" y="145140"/>
            <a:ext cx="915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結語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－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柔道國手楊勇緯</a:t>
            </a:r>
            <a:endParaRPr lang="en-US" altLang="zh-TW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9311212"/>
      </p:ext>
    </p:extLst>
  </p:cSld>
  <p:clrMapOvr>
    <a:masterClrMapping/>
  </p:clrMapOvr>
</p:sld>
</file>

<file path=ppt/theme/theme1.xml><?xml version="1.0" encoding="utf-8"?>
<a:theme xmlns:a="http://schemas.openxmlformats.org/drawingml/2006/main" name="商務企業類(黃)簡報範本">
  <a:themeElements>
    <a:clrScheme name="自訂 7">
      <a:dk1>
        <a:sysClr val="windowText" lastClr="000000"/>
      </a:dk1>
      <a:lt1>
        <a:srgbClr val="EDEDED"/>
      </a:lt1>
      <a:dk2>
        <a:srgbClr val="1F497D"/>
      </a:dk2>
      <a:lt2>
        <a:srgbClr val="EEECE1"/>
      </a:lt2>
      <a:accent1>
        <a:srgbClr val="D07C00"/>
      </a:accent1>
      <a:accent2>
        <a:srgbClr val="FBD5B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商務企業類(黃)簡報範本</Template>
  <TotalTime>29012</TotalTime>
  <Words>12149</Words>
  <Application>Microsoft Office PowerPoint</Application>
  <PresentationFormat>如螢幕大小 (4:3)</PresentationFormat>
  <Paragraphs>2337</Paragraphs>
  <Slides>102</Slides>
  <Notes>61</Notes>
  <HiddenSlides>4</HiddenSlides>
  <MMClips>0</MMClips>
  <ScaleCrop>false</ScaleCrop>
  <HeadingPairs>
    <vt:vector size="8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23" baseType="lpstr">
      <vt:lpstr>Arial Unicode MS</vt:lpstr>
      <vt:lpstr>BiauKai</vt:lpstr>
      <vt:lpstr>華康新特明體(P)</vt:lpstr>
      <vt:lpstr>華康魏碑體</vt:lpstr>
      <vt:lpstr>華康儷粗圓</vt:lpstr>
      <vt:lpstr>微軟正黑體</vt:lpstr>
      <vt:lpstr>微軟正黑體</vt:lpstr>
      <vt:lpstr>PMingLiU</vt:lpstr>
      <vt:lpstr>PMingLiU</vt:lpstr>
      <vt:lpstr>標楷體</vt:lpstr>
      <vt:lpstr>標楷體</vt:lpstr>
      <vt:lpstr>Arial</vt:lpstr>
      <vt:lpstr>Calibri</vt:lpstr>
      <vt:lpstr>Century Schoolbook</vt:lpstr>
      <vt:lpstr>Tahoma</vt:lpstr>
      <vt:lpstr>Times New Roman</vt:lpstr>
      <vt:lpstr>Tunga</vt:lpstr>
      <vt:lpstr>Verdana</vt:lpstr>
      <vt:lpstr>Wingdings</vt:lpstr>
      <vt:lpstr>商務企業類(黃)簡報範本</vt:lpstr>
      <vt:lpstr>PhotoImpact</vt:lpstr>
      <vt:lpstr>           十二年國民基本教育 彰化縣適性入學宣導 </vt:lpstr>
      <vt:lpstr>簡報大綱</vt:lpstr>
      <vt:lpstr>PowerPoint 簡報</vt:lpstr>
      <vt:lpstr>國中教育會考科目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免試入學管道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特色招生入學管道</vt:lpstr>
      <vt:lpstr>PowerPoint 簡報</vt:lpstr>
      <vt:lpstr>PowerPoint 簡報</vt:lpstr>
      <vt:lpstr>113學年度藝才班特色招生主委學校</vt:lpstr>
      <vt:lpstr>藝才班特色招生甄選入學_競賽表現</vt:lpstr>
      <vt:lpstr>藝才班特色招生甄選入學_聯合分發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113學年度彰化區 工業類 設科學校</vt:lpstr>
      <vt:lpstr>113學年度彰化區 商業、水產、藝術與設計 設科學校</vt:lpstr>
      <vt:lpstr>113學年度彰化區 農業、家事類 設科學校</vt:lpstr>
      <vt:lpstr>專業群科分析-以智慧型手機為例</vt:lpstr>
      <vt:lpstr>專業群科分析-以智慧型手機為例 1/5</vt:lpstr>
      <vt:lpstr>專業群科分析-以智慧型手機為例 2/5</vt:lpstr>
      <vt:lpstr>專業群科分析-以智慧型手機為例 3/5</vt:lpstr>
      <vt:lpstr>專業群科分析-以智慧型手機為例 4/5</vt:lpstr>
      <vt:lpstr>專業群科分析-以智慧型手機為例 5/5</vt:lpstr>
      <vt:lpstr>高中與技職的升學進路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</vt:lpstr>
      <vt:lpstr>附、有獎徵答</vt:lpstr>
      <vt:lpstr>附、宣導結果評估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十二年國民基本教育- 103年彰化區(彰化縣) 適性入學講綱</dc:title>
  <dc:creator>hhjh asus</dc:creator>
  <cp:lastModifiedBy>CSM</cp:lastModifiedBy>
  <cp:revision>2329</cp:revision>
  <cp:lastPrinted>2016-12-28T01:46:42Z</cp:lastPrinted>
  <dcterms:created xsi:type="dcterms:W3CDTF">2014-02-22T08:56:49Z</dcterms:created>
  <dcterms:modified xsi:type="dcterms:W3CDTF">2024-03-13T07:05:10Z</dcterms:modified>
</cp:coreProperties>
</file>